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96" r:id="rId4"/>
    <p:sldId id="261" r:id="rId5"/>
    <p:sldId id="263" r:id="rId6"/>
    <p:sldId id="264" r:id="rId7"/>
    <p:sldId id="265" r:id="rId8"/>
    <p:sldId id="297" r:id="rId9"/>
    <p:sldId id="298" r:id="rId10"/>
    <p:sldId id="299" r:id="rId11"/>
    <p:sldId id="301" r:id="rId12"/>
    <p:sldId id="302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259" r:id="rId27"/>
    <p:sldId id="260" r:id="rId2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702"/>
  </p:normalViewPr>
  <p:slideViewPr>
    <p:cSldViewPr snapToGrid="0">
      <p:cViewPr varScale="1">
        <p:scale>
          <a:sx n="106" d="100"/>
          <a:sy n="106" d="100"/>
        </p:scale>
        <p:origin x="7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471756-1CA1-1F4A-9860-0C578ADBAF67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C4798-3E81-C549-995C-77B1554192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1079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C4798-3E81-C549-995C-77B1554192F5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1913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C4798-3E81-C549-995C-77B1554192F5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9385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0466C6-D91C-612D-DA31-9E70D744F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36CD3D7-66B5-7A01-561D-959D481936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66A04E-ABEF-3601-42E9-9B477D0B2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C89636-8607-E245-7ECA-8B404826E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DA640A-1483-A175-E2F8-B21F00EF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3393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E4860E-4631-00B1-84EE-47A0882EE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C4EC56-B0B7-FB8C-9229-852C47FE4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8BBC8E-447F-B6D6-FE12-BF37EE0CF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EEBC50-F25A-043B-E54D-44514D188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E4EF87-17C1-3FBF-1BDE-38B4C4EEE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176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EEA9864-C820-6713-3E0A-1A47F92DB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82EF4C3-B55D-39DD-8B6B-0B53F46317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150FF3-021C-FBD7-9BD4-3CA04F07C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6EF010-39D0-4175-3885-7C66710A7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95371A-7C71-061D-DDBB-0EC503FB9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76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E2D482-88F1-6717-4507-1DE895ECA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D43E56-1659-8101-3D89-60600B4C0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7DD31E-3985-01D7-0E5F-F66C24894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C0CCE0-F676-AD11-9EA0-68258B2EE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72DC9F-3C1D-47DC-41F5-F6AE3027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073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AD8C90-560A-3629-A0D4-D6E8C44C7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38E69-8963-2191-B74D-B295CE6F3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3BF81C-82F0-ABCA-4411-C9CD9BF8A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6153DF-4EB7-8F85-F619-B1A8C4ECA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0E5481-19BA-D126-98F1-EDE7542F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916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FEAAB-E2D6-B04D-F21A-A7FDB53B7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D809E2-B9AF-2CC2-3873-A4B1DAB10F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63127D2-49B9-6F49-74BB-C981920250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0A90FD-A1AE-B7F6-81CB-17798777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778F9F5-0A1E-A896-2C1A-AE9CD7306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6A06C3-7D3A-4ED7-59A8-01C9CFF3A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2030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86E5E4-7599-22FB-83D9-5A3212762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6F06F6-6079-87FD-923F-A8DBB0BF0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7E1C3B8-3FB7-57C0-92C0-AD7DA2D1C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6734399-EEE2-0BDB-3597-6E0EA6B1C2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15EE561-E076-283F-19C9-16E995E5DA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BD6D0E1-46F0-417B-BBFA-8FE7878A2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0CA9F49-6797-27A1-E809-F10A247A3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51381D6-1B43-9D34-6E2B-108FB648A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71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E74EC2-1ED8-A8BE-7D66-107A23C56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D7DCC2C-4B63-4FB8-9322-4A64CB4BD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7E22530-1FC8-B14B-0E1E-CEA3D630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2E5EA7A-7139-4574-C0F9-E5653C681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5181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96332C7-6C6F-7318-1DA3-D4E85FFC7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DFEC246-9AE0-1F5E-E4B7-E80EA35B1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C31218E-7297-74DF-6460-D04F62CC1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1058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40EDF-D8B0-6EA9-3600-79C331F0A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3412F3-88BC-3976-CE11-CED356736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0C5784-692F-8C9A-96B5-9C6C828B6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65CF43-DB51-7DDD-DBC1-89F22FBF3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18DF2A-4A52-511F-887D-751FECB8D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9AA898-418D-84EB-B1A4-EF383D80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14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D255D-23DB-16FF-6E59-4E8B7BB0C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EACFC9F-98E3-3872-EF0E-718C6AAD0D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A1FCD44-D0F2-7EE0-983E-1A770EA7B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5984F3-2762-30BA-041E-CEE510365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FB9C9C-1999-72D6-E7F1-5AF8D2EB7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093609-A228-8DC9-D8BE-C785A4D58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540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34655F9-7A55-B7B8-8B75-F136D069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40F63F-E1AB-2FF3-2E2E-4C60B3779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7F6D55-93D5-4B87-BF01-5334CC51B3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110A85-4D4F-F042-95AD-B4092DC44AD3}" type="datetimeFigureOut">
              <a:rPr lang="es-ES" smtClean="0"/>
              <a:t>25/02/2025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68E077-F5F1-A5B0-D94C-4A846BB4A5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9A032-604E-9B53-BF91-E6A6B9C81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067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470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80;p11">
            <a:extLst>
              <a:ext uri="{FF2B5EF4-FFF2-40B4-BE49-F238E27FC236}">
                <a16:creationId xmlns:a16="http://schemas.microsoft.com/office/drawing/2014/main" id="{44BB7026-1B5B-A971-4372-99A36969D03A}"/>
              </a:ext>
            </a:extLst>
          </p:cNvPr>
          <p:cNvSpPr/>
          <p:nvPr/>
        </p:nvSpPr>
        <p:spPr>
          <a:xfrm>
            <a:off x="2666999" y="24384"/>
            <a:ext cx="731520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0" i="0" u="none" strike="noStrike" cap="none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POBLACIÓN ATENDIDA</a:t>
            </a:r>
            <a:endParaRPr sz="3600" b="0" i="0" u="none" strike="noStrike" cap="none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63853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9570E80-CE99-C9FB-94C5-9E64E8ACE7EB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0" dirty="0">
                <a:effectLst/>
              </a:rPr>
              <a:t> </a:t>
            </a:r>
            <a:endParaRPr lang="es-CO" dirty="0"/>
          </a:p>
        </p:txBody>
      </p:sp>
      <p:sp>
        <p:nvSpPr>
          <p:cNvPr id="4" name="Google Shape;392;p13">
            <a:extLst>
              <a:ext uri="{FF2B5EF4-FFF2-40B4-BE49-F238E27FC236}">
                <a16:creationId xmlns:a16="http://schemas.microsoft.com/office/drawing/2014/main" id="{C095A3E3-B990-1DC4-9120-7910FAB5EB57}"/>
              </a:ext>
            </a:extLst>
          </p:cNvPr>
          <p:cNvSpPr/>
          <p:nvPr/>
        </p:nvSpPr>
        <p:spPr>
          <a:xfrm>
            <a:off x="2666999" y="27402"/>
            <a:ext cx="731520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0" i="0" u="none" strike="noStrike" cap="none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CRITERIOS DE SEGUIMIENTO</a:t>
            </a:r>
            <a:endParaRPr sz="3600" b="0" i="0" u="none" strike="noStrike" cap="none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4341217-DA62-4224-FB64-8C5FBEB1A014}"/>
              </a:ext>
            </a:extLst>
          </p:cNvPr>
          <p:cNvSpPr txBox="1"/>
          <p:nvPr/>
        </p:nvSpPr>
        <p:spPr>
          <a:xfrm>
            <a:off x="3048000" y="78801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8100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 Black"/>
              <a:buChar char="-"/>
            </a:pPr>
            <a:r>
              <a:rPr lang="es-MX" sz="1800" b="1" dirty="0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INDICADORES</a:t>
            </a:r>
          </a:p>
          <a:p>
            <a:pPr marL="457200" marR="0" lvl="0" indent="-38100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 Black"/>
              <a:buChar char="-"/>
            </a:pPr>
            <a:r>
              <a:rPr lang="es-MX" sz="1800" b="1" dirty="0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AVANCE DE LAS ACCIONES</a:t>
            </a:r>
          </a:p>
          <a:p>
            <a:pPr marL="457200" marR="0" lvl="0" indent="-38100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 Black"/>
              <a:buChar char="-"/>
            </a:pPr>
            <a:r>
              <a:rPr lang="es-MX" sz="1800" b="1" dirty="0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EFICACIA DE LAS ACCIONES </a:t>
            </a:r>
          </a:p>
        </p:txBody>
      </p:sp>
    </p:spTree>
    <p:extLst>
      <p:ext uri="{BB962C8B-B14F-4D97-AF65-F5344CB8AC3E}">
        <p14:creationId xmlns:p14="http://schemas.microsoft.com/office/powerpoint/2010/main" val="2153779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397;p14">
            <a:extLst>
              <a:ext uri="{FF2B5EF4-FFF2-40B4-BE49-F238E27FC236}">
                <a16:creationId xmlns:a16="http://schemas.microsoft.com/office/drawing/2014/main" id="{972FB6E2-1E5F-8420-F25D-7679C5D237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73158" y="24384"/>
            <a:ext cx="9819857" cy="701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2A0"/>
              </a:buClr>
              <a:buSzPts val="3600"/>
              <a:buFont typeface="Franklin Gothic"/>
              <a:buNone/>
            </a:pPr>
            <a:r>
              <a:rPr lang="es-CO" sz="3600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INFRAESTRUCTURA</a:t>
            </a:r>
            <a:endParaRPr sz="3600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96608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07;p16">
            <a:extLst>
              <a:ext uri="{FF2B5EF4-FFF2-40B4-BE49-F238E27FC236}">
                <a16:creationId xmlns:a16="http://schemas.microsoft.com/office/drawing/2014/main" id="{46D8A591-724B-397E-F48D-1693079CFF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2333" y="-148283"/>
            <a:ext cx="956189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2A0"/>
              </a:buClr>
              <a:buSzPts val="3600"/>
              <a:buFont typeface="Franklin Gothic"/>
              <a:buNone/>
            </a:pPr>
            <a:r>
              <a:rPr lang="es-CO" sz="3600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ORGANIZACIÓN DE LA INFORMACIÓN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1165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13;p17">
            <a:extLst>
              <a:ext uri="{FF2B5EF4-FFF2-40B4-BE49-F238E27FC236}">
                <a16:creationId xmlns:a16="http://schemas.microsoft.com/office/drawing/2014/main" id="{6F156ADF-2B8E-AE4B-6243-8970EF59CE80}"/>
              </a:ext>
            </a:extLst>
          </p:cNvPr>
          <p:cNvSpPr txBox="1"/>
          <p:nvPr/>
        </p:nvSpPr>
        <p:spPr>
          <a:xfrm>
            <a:off x="613741" y="1625600"/>
            <a:ext cx="2619375" cy="917412"/>
          </a:xfrm>
          <a:prstGeom prst="rect">
            <a:avLst/>
          </a:prstGeom>
          <a:solidFill>
            <a:srgbClr val="FBD4B4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ENTRADAS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pueden tomar las salidas del </a:t>
            </a:r>
            <a:r>
              <a:rPr lang="es-CO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PLANEAR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414;p17">
            <a:extLst>
              <a:ext uri="{FF2B5EF4-FFF2-40B4-BE49-F238E27FC236}">
                <a16:creationId xmlns:a16="http://schemas.microsoft.com/office/drawing/2014/main" id="{BC16E0C4-4DF4-A073-7E2A-B2BBD6239402}"/>
              </a:ext>
            </a:extLst>
          </p:cNvPr>
          <p:cNvSpPr txBox="1"/>
          <p:nvPr/>
        </p:nvSpPr>
        <p:spPr>
          <a:xfrm>
            <a:off x="8426580" y="1916915"/>
            <a:ext cx="3077107" cy="927885"/>
          </a:xfrm>
          <a:prstGeom prst="rect">
            <a:avLst/>
          </a:prstGeom>
          <a:solidFill>
            <a:srgbClr val="E5B8B7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SALIDAS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 los resultados del </a:t>
            </a:r>
            <a:r>
              <a:rPr lang="es-CO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HACER </a:t>
            </a: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que pasan como entradas del </a:t>
            </a:r>
            <a:r>
              <a:rPr lang="es-CO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VERIFICAR.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415;p17">
            <a:extLst>
              <a:ext uri="{FF2B5EF4-FFF2-40B4-BE49-F238E27FC236}">
                <a16:creationId xmlns:a16="http://schemas.microsoft.com/office/drawing/2014/main" id="{04DA913D-CCBC-21C4-0F04-33B907E3338B}"/>
              </a:ext>
            </a:extLst>
          </p:cNvPr>
          <p:cNvSpPr txBox="1"/>
          <p:nvPr/>
        </p:nvSpPr>
        <p:spPr>
          <a:xfrm>
            <a:off x="4148328" y="461571"/>
            <a:ext cx="3438071" cy="1058807"/>
          </a:xfrm>
          <a:prstGeom prst="rect">
            <a:avLst/>
          </a:prstGeom>
          <a:solidFill>
            <a:srgbClr val="CCC0D9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05867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DESARROLO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Descripción de las actividades desarrolladas con indicadores y responsables</a:t>
            </a:r>
            <a:r>
              <a:rPr lang="es-CO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416;p17">
            <a:extLst>
              <a:ext uri="{FF2B5EF4-FFF2-40B4-BE49-F238E27FC236}">
                <a16:creationId xmlns:a16="http://schemas.microsoft.com/office/drawing/2014/main" id="{A6682065-BEB2-F490-FA82-4DB28AB5D217}"/>
              </a:ext>
            </a:extLst>
          </p:cNvPr>
          <p:cNvGrpSpPr/>
          <p:nvPr/>
        </p:nvGrpSpPr>
        <p:grpSpPr>
          <a:xfrm>
            <a:off x="539281" y="1798320"/>
            <a:ext cx="11236159" cy="4928299"/>
            <a:chOff x="589393" y="2302522"/>
            <a:chExt cx="11236158" cy="4928297"/>
          </a:xfrm>
        </p:grpSpPr>
        <p:cxnSp>
          <p:nvCxnSpPr>
            <p:cNvPr id="7" name="Google Shape;417;p17">
              <a:extLst>
                <a:ext uri="{FF2B5EF4-FFF2-40B4-BE49-F238E27FC236}">
                  <a16:creationId xmlns:a16="http://schemas.microsoft.com/office/drawing/2014/main" id="{D000CCCF-BC47-E361-1276-DF7FEB945A1A}"/>
                </a:ext>
              </a:extLst>
            </p:cNvPr>
            <p:cNvCxnSpPr/>
            <p:nvPr/>
          </p:nvCxnSpPr>
          <p:spPr>
            <a:xfrm rot="10800000" flipH="1">
              <a:off x="5931157" y="3545854"/>
              <a:ext cx="2428961" cy="2271471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418;p17">
              <a:extLst>
                <a:ext uri="{FF2B5EF4-FFF2-40B4-BE49-F238E27FC236}">
                  <a16:creationId xmlns:a16="http://schemas.microsoft.com/office/drawing/2014/main" id="{7EF2BEAB-295D-F94D-D49B-93F4BA34E8A2}"/>
                </a:ext>
              </a:extLst>
            </p:cNvPr>
            <p:cNvCxnSpPr/>
            <p:nvPr/>
          </p:nvCxnSpPr>
          <p:spPr>
            <a:xfrm>
              <a:off x="3514907" y="3238404"/>
              <a:ext cx="2402568" cy="2660757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" name="Google Shape;419;p17">
              <a:extLst>
                <a:ext uri="{FF2B5EF4-FFF2-40B4-BE49-F238E27FC236}">
                  <a16:creationId xmlns:a16="http://schemas.microsoft.com/office/drawing/2014/main" id="{DC616F9B-34E2-6E79-D0B6-E4B7F896E9AB}"/>
                </a:ext>
              </a:extLst>
            </p:cNvPr>
            <p:cNvSpPr txBox="1"/>
            <p:nvPr/>
          </p:nvSpPr>
          <p:spPr>
            <a:xfrm>
              <a:off x="589393" y="3275001"/>
              <a:ext cx="2956500" cy="3514385"/>
            </a:xfrm>
            <a:prstGeom prst="rect">
              <a:avLst/>
            </a:prstGeom>
            <a:solidFill>
              <a:srgbClr val="FBD4B4"/>
            </a:solidFill>
            <a:ln w="38100" cap="flat" cmpd="sng">
              <a:solidFill>
                <a:srgbClr val="F2F2F2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dist="28398" dir="3806097" algn="ctr" rotWithShape="0">
                <a:srgbClr val="632423">
                  <a:alpha val="4941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171446" marR="0" lvl="0" indent="-101596" algn="just" rtl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1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420;p17">
              <a:extLst>
                <a:ext uri="{FF2B5EF4-FFF2-40B4-BE49-F238E27FC236}">
                  <a16:creationId xmlns:a16="http://schemas.microsoft.com/office/drawing/2014/main" id="{549D2AF5-9B17-61E5-5240-70E4923C7318}"/>
                </a:ext>
              </a:extLst>
            </p:cNvPr>
            <p:cNvSpPr txBox="1"/>
            <p:nvPr/>
          </p:nvSpPr>
          <p:spPr>
            <a:xfrm>
              <a:off x="4109677" y="2302522"/>
              <a:ext cx="3649008" cy="4255637"/>
            </a:xfrm>
            <a:prstGeom prst="rect">
              <a:avLst/>
            </a:prstGeom>
            <a:solidFill>
              <a:srgbClr val="B6DDE7"/>
            </a:solidFill>
            <a:ln w="38100" cap="flat" cmpd="sng">
              <a:solidFill>
                <a:srgbClr val="F2F2F2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dist="28398" dir="3806097" algn="ctr" rotWithShape="0">
                <a:srgbClr val="632423">
                  <a:alpha val="4941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171446" marR="0" lvl="0" indent="-101596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421;p17">
              <a:extLst>
                <a:ext uri="{FF2B5EF4-FFF2-40B4-BE49-F238E27FC236}">
                  <a16:creationId xmlns:a16="http://schemas.microsoft.com/office/drawing/2014/main" id="{767E335E-6FD4-6455-12DB-338F7DEC83F6}"/>
                </a:ext>
              </a:extLst>
            </p:cNvPr>
            <p:cNvSpPr txBox="1"/>
            <p:nvPr/>
          </p:nvSpPr>
          <p:spPr>
            <a:xfrm>
              <a:off x="8162011" y="3521722"/>
              <a:ext cx="3663540" cy="3709097"/>
            </a:xfrm>
            <a:prstGeom prst="rect">
              <a:avLst/>
            </a:prstGeom>
            <a:solidFill>
              <a:srgbClr val="E5B8B7"/>
            </a:solidFill>
            <a:ln w="38100" cap="flat" cmpd="sng">
              <a:solidFill>
                <a:srgbClr val="F2F2F2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dist="28398" dir="3806097" algn="ctr" rotWithShape="0">
                <a:srgbClr val="632423">
                  <a:alpha val="4941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171446" marR="0" lvl="0" indent="-101596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" name="Google Shape;422;p17">
              <a:extLst>
                <a:ext uri="{FF2B5EF4-FFF2-40B4-BE49-F238E27FC236}">
                  <a16:creationId xmlns:a16="http://schemas.microsoft.com/office/drawing/2014/main" id="{B59E5000-F2D8-9608-6930-77AEB07A8CA9}"/>
                </a:ext>
              </a:extLst>
            </p:cNvPr>
            <p:cNvCxnSpPr/>
            <p:nvPr/>
          </p:nvCxnSpPr>
          <p:spPr>
            <a:xfrm>
              <a:off x="620381" y="3233324"/>
              <a:ext cx="2894526" cy="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" name="Google Shape;423;p17">
              <a:extLst>
                <a:ext uri="{FF2B5EF4-FFF2-40B4-BE49-F238E27FC236}">
                  <a16:creationId xmlns:a16="http://schemas.microsoft.com/office/drawing/2014/main" id="{61657404-0AF5-EDDF-24E5-0B7D7E3EA299}"/>
                </a:ext>
              </a:extLst>
            </p:cNvPr>
            <p:cNvCxnSpPr/>
            <p:nvPr/>
          </p:nvCxnSpPr>
          <p:spPr>
            <a:xfrm>
              <a:off x="8360118" y="3495055"/>
              <a:ext cx="3310254" cy="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" name="Google Shape;424;p17">
              <a:extLst>
                <a:ext uri="{FF2B5EF4-FFF2-40B4-BE49-F238E27FC236}">
                  <a16:creationId xmlns:a16="http://schemas.microsoft.com/office/drawing/2014/main" id="{90BF0395-4523-8672-C1C2-6AF424DE4071}"/>
                </a:ext>
              </a:extLst>
            </p:cNvPr>
            <p:cNvSpPr/>
            <p:nvPr/>
          </p:nvSpPr>
          <p:spPr>
            <a:xfrm>
              <a:off x="3514907" y="2769407"/>
              <a:ext cx="568494" cy="43053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425;p17">
              <a:extLst>
                <a:ext uri="{FF2B5EF4-FFF2-40B4-BE49-F238E27FC236}">
                  <a16:creationId xmlns:a16="http://schemas.microsoft.com/office/drawing/2014/main" id="{9FDF6735-DE39-0A92-1B80-6D939D99D2DD}"/>
                </a:ext>
              </a:extLst>
            </p:cNvPr>
            <p:cNvSpPr/>
            <p:nvPr/>
          </p:nvSpPr>
          <p:spPr>
            <a:xfrm>
              <a:off x="7890765" y="2727040"/>
              <a:ext cx="504926" cy="43053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3258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30;p18">
            <a:extLst>
              <a:ext uri="{FF2B5EF4-FFF2-40B4-BE49-F238E27FC236}">
                <a16:creationId xmlns:a16="http://schemas.microsoft.com/office/drawing/2014/main" id="{7462B1DD-4DB3-8815-ED0B-14B08B8100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2333" y="-102102"/>
            <a:ext cx="956189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2A0"/>
              </a:buClr>
              <a:buSzPts val="3600"/>
              <a:buFont typeface="Franklin Gothic"/>
              <a:buNone/>
            </a:pPr>
            <a:r>
              <a:rPr lang="es-CO" sz="3600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ANÁLISIS DE LAS ACTIVIDADES EJECUTADAS</a:t>
            </a:r>
            <a:br>
              <a:rPr lang="es-CO" sz="2400" b="1" dirty="0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s-CO" sz="1600" b="1" dirty="0">
                <a:solidFill>
                  <a:srgbClr val="1E4E79"/>
                </a:solidFill>
                <a:latin typeface="Arial Black"/>
                <a:ea typeface="Arial Black"/>
                <a:cs typeface="Arial Black"/>
                <a:sym typeface="Arial Black"/>
              </a:rPr>
              <a:t>(FORTALEZAS Y OPORTUNIDADES)</a:t>
            </a:r>
            <a:endParaRPr sz="1600" b="1" dirty="0">
              <a:solidFill>
                <a:srgbClr val="1E4E7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3067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9570E80-CE99-C9FB-94C5-9E64E8ACE7EB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0" dirty="0">
                <a:effectLst/>
              </a:rPr>
              <a:t> </a:t>
            </a:r>
            <a:endParaRPr lang="es-CO" dirty="0"/>
          </a:p>
        </p:txBody>
      </p:sp>
      <p:sp>
        <p:nvSpPr>
          <p:cNvPr id="2" name="Google Shape;436;p19">
            <a:extLst>
              <a:ext uri="{FF2B5EF4-FFF2-40B4-BE49-F238E27FC236}">
                <a16:creationId xmlns:a16="http://schemas.microsoft.com/office/drawing/2014/main" id="{1ED43AC4-1302-88AE-7F85-930644DB98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75559" y="-212705"/>
            <a:ext cx="837818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Franklin Gothic"/>
              <a:buNone/>
            </a:pPr>
            <a:r>
              <a:rPr lang="es-CO" sz="3600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EVENTOS</a:t>
            </a:r>
            <a:endParaRPr sz="3600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85529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42;p20">
            <a:extLst>
              <a:ext uri="{FF2B5EF4-FFF2-40B4-BE49-F238E27FC236}">
                <a16:creationId xmlns:a16="http://schemas.microsoft.com/office/drawing/2014/main" id="{799EAD6A-1EC6-F6C5-AB7D-AA037726B26C}"/>
              </a:ext>
            </a:extLst>
          </p:cNvPr>
          <p:cNvSpPr txBox="1"/>
          <p:nvPr/>
        </p:nvSpPr>
        <p:spPr>
          <a:xfrm>
            <a:off x="574343" y="1663740"/>
            <a:ext cx="2619300" cy="842408"/>
          </a:xfrm>
          <a:prstGeom prst="rect">
            <a:avLst/>
          </a:prstGeom>
          <a:solidFill>
            <a:srgbClr val="FBD4B4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ENTRADAS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pueden tomar las salidas del </a:t>
            </a:r>
            <a:r>
              <a:rPr lang="es-CO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HACER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443;p20">
            <a:extLst>
              <a:ext uri="{FF2B5EF4-FFF2-40B4-BE49-F238E27FC236}">
                <a16:creationId xmlns:a16="http://schemas.microsoft.com/office/drawing/2014/main" id="{D6CC4419-9632-582A-DBDE-3AAD1B4068D7}"/>
              </a:ext>
            </a:extLst>
          </p:cNvPr>
          <p:cNvSpPr txBox="1"/>
          <p:nvPr/>
        </p:nvSpPr>
        <p:spPr>
          <a:xfrm>
            <a:off x="8492616" y="1855458"/>
            <a:ext cx="3077100" cy="934110"/>
          </a:xfrm>
          <a:prstGeom prst="rect">
            <a:avLst/>
          </a:prstGeom>
          <a:solidFill>
            <a:srgbClr val="E5B8B7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SALIDAS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 los resultados del VERIFICAR</a:t>
            </a:r>
            <a:r>
              <a:rPr lang="es-CO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que pasan como entradas del AJUSTAR</a:t>
            </a:r>
            <a:r>
              <a:rPr lang="es-CO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44;p20">
            <a:extLst>
              <a:ext uri="{FF2B5EF4-FFF2-40B4-BE49-F238E27FC236}">
                <a16:creationId xmlns:a16="http://schemas.microsoft.com/office/drawing/2014/main" id="{22207BCC-DDD3-4EDC-BBC7-B65A410E5B9E}"/>
              </a:ext>
            </a:extLst>
          </p:cNvPr>
          <p:cNvSpPr txBox="1"/>
          <p:nvPr/>
        </p:nvSpPr>
        <p:spPr>
          <a:xfrm>
            <a:off x="4181706" y="79429"/>
            <a:ext cx="3438000" cy="916251"/>
          </a:xfrm>
          <a:prstGeom prst="rect">
            <a:avLst/>
          </a:prstGeom>
          <a:solidFill>
            <a:srgbClr val="CCC0D9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05867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VERIFICACIÓN</a:t>
            </a:r>
            <a:endParaRPr/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Acciones para la evaluación del desempeño y conformidad con base en los indicadores.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" name="Google Shape;445;p20">
            <a:extLst>
              <a:ext uri="{FF2B5EF4-FFF2-40B4-BE49-F238E27FC236}">
                <a16:creationId xmlns:a16="http://schemas.microsoft.com/office/drawing/2014/main" id="{5783ED56-ACF1-2A09-8378-74B9ADB3BB83}"/>
              </a:ext>
            </a:extLst>
          </p:cNvPr>
          <p:cNvGrpSpPr/>
          <p:nvPr/>
        </p:nvGrpSpPr>
        <p:grpSpPr>
          <a:xfrm>
            <a:off x="331927" y="2084944"/>
            <a:ext cx="11629265" cy="3615030"/>
            <a:chOff x="620381" y="2103129"/>
            <a:chExt cx="11060743" cy="3512117"/>
          </a:xfrm>
        </p:grpSpPr>
        <p:cxnSp>
          <p:nvCxnSpPr>
            <p:cNvPr id="8" name="Google Shape;446;p20">
              <a:extLst>
                <a:ext uri="{FF2B5EF4-FFF2-40B4-BE49-F238E27FC236}">
                  <a16:creationId xmlns:a16="http://schemas.microsoft.com/office/drawing/2014/main" id="{A2A51A2F-7962-5E9B-75FD-EB6C52FA5C4F}"/>
                </a:ext>
              </a:extLst>
            </p:cNvPr>
            <p:cNvCxnSpPr/>
            <p:nvPr/>
          </p:nvCxnSpPr>
          <p:spPr>
            <a:xfrm rot="10800000" flipH="1">
              <a:off x="5931157" y="2848346"/>
              <a:ext cx="2473200" cy="276690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" name="Google Shape;447;p20">
              <a:extLst>
                <a:ext uri="{FF2B5EF4-FFF2-40B4-BE49-F238E27FC236}">
                  <a16:creationId xmlns:a16="http://schemas.microsoft.com/office/drawing/2014/main" id="{56DCE1CC-F183-4D32-77F7-871CCEF4F62D}"/>
                </a:ext>
              </a:extLst>
            </p:cNvPr>
            <p:cNvCxnSpPr/>
            <p:nvPr/>
          </p:nvCxnSpPr>
          <p:spPr>
            <a:xfrm>
              <a:off x="3514907" y="2799154"/>
              <a:ext cx="2402700" cy="276180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" name="Google Shape;448;p20">
              <a:extLst>
                <a:ext uri="{FF2B5EF4-FFF2-40B4-BE49-F238E27FC236}">
                  <a16:creationId xmlns:a16="http://schemas.microsoft.com/office/drawing/2014/main" id="{B72CE3FA-9C0E-F9A5-C9E8-3DCECF59F8C7}"/>
                </a:ext>
              </a:extLst>
            </p:cNvPr>
            <p:cNvCxnSpPr/>
            <p:nvPr/>
          </p:nvCxnSpPr>
          <p:spPr>
            <a:xfrm>
              <a:off x="620381" y="2774333"/>
              <a:ext cx="2894400" cy="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" name="Google Shape;449;p20">
              <a:extLst>
                <a:ext uri="{FF2B5EF4-FFF2-40B4-BE49-F238E27FC236}">
                  <a16:creationId xmlns:a16="http://schemas.microsoft.com/office/drawing/2014/main" id="{BB2ABB51-7B73-C6C5-FEAD-91268BED5C35}"/>
                </a:ext>
              </a:extLst>
            </p:cNvPr>
            <p:cNvCxnSpPr/>
            <p:nvPr/>
          </p:nvCxnSpPr>
          <p:spPr>
            <a:xfrm>
              <a:off x="8370924" y="2922539"/>
              <a:ext cx="3310200" cy="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2" name="Google Shape;450;p20">
              <a:extLst>
                <a:ext uri="{FF2B5EF4-FFF2-40B4-BE49-F238E27FC236}">
                  <a16:creationId xmlns:a16="http://schemas.microsoft.com/office/drawing/2014/main" id="{53E942D2-50B0-3E70-13DB-FB2B52E22377}"/>
                </a:ext>
              </a:extLst>
            </p:cNvPr>
            <p:cNvSpPr/>
            <p:nvPr/>
          </p:nvSpPr>
          <p:spPr>
            <a:xfrm>
              <a:off x="3578475" y="2103129"/>
              <a:ext cx="504900" cy="4305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285743" marR="0" lvl="0" indent="-171443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451;p20">
              <a:extLst>
                <a:ext uri="{FF2B5EF4-FFF2-40B4-BE49-F238E27FC236}">
                  <a16:creationId xmlns:a16="http://schemas.microsoft.com/office/drawing/2014/main" id="{B1342DE4-3B72-3508-A7A4-11ED7991EFA8}"/>
                </a:ext>
              </a:extLst>
            </p:cNvPr>
            <p:cNvSpPr/>
            <p:nvPr/>
          </p:nvSpPr>
          <p:spPr>
            <a:xfrm>
              <a:off x="7879341" y="2727040"/>
              <a:ext cx="504900" cy="4305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285743" marR="0" lvl="0" indent="-171443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52;p20">
            <a:extLst>
              <a:ext uri="{FF2B5EF4-FFF2-40B4-BE49-F238E27FC236}">
                <a16:creationId xmlns:a16="http://schemas.microsoft.com/office/drawing/2014/main" id="{AC7BA931-F346-D57B-89F3-078C96191208}"/>
              </a:ext>
            </a:extLst>
          </p:cNvPr>
          <p:cNvSpPr txBox="1"/>
          <p:nvPr/>
        </p:nvSpPr>
        <p:spPr>
          <a:xfrm>
            <a:off x="4011340" y="1031075"/>
            <a:ext cx="3898470" cy="5491644"/>
          </a:xfrm>
          <a:prstGeom prst="rect">
            <a:avLst/>
          </a:prstGeom>
          <a:solidFill>
            <a:srgbClr val="B6DDE7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228537" marR="0" lvl="0" indent="-16078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453;p20">
            <a:extLst>
              <a:ext uri="{FF2B5EF4-FFF2-40B4-BE49-F238E27FC236}">
                <a16:creationId xmlns:a16="http://schemas.microsoft.com/office/drawing/2014/main" id="{DE3CC3D8-021A-36A9-D5BD-6684820D453A}"/>
              </a:ext>
            </a:extLst>
          </p:cNvPr>
          <p:cNvSpPr txBox="1"/>
          <p:nvPr/>
        </p:nvSpPr>
        <p:spPr>
          <a:xfrm>
            <a:off x="8492616" y="3067163"/>
            <a:ext cx="3310200" cy="3455556"/>
          </a:xfrm>
          <a:prstGeom prst="rect">
            <a:avLst/>
          </a:prstGeom>
          <a:solidFill>
            <a:srgbClr val="E5B8B7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228537" marR="0" lvl="0" indent="-160782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None/>
            </a:pPr>
            <a:endParaRPr sz="10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454;p20">
            <a:extLst>
              <a:ext uri="{FF2B5EF4-FFF2-40B4-BE49-F238E27FC236}">
                <a16:creationId xmlns:a16="http://schemas.microsoft.com/office/drawing/2014/main" id="{D8526EBE-B3BA-65F8-2318-7B710BECBE4C}"/>
              </a:ext>
            </a:extLst>
          </p:cNvPr>
          <p:cNvSpPr txBox="1"/>
          <p:nvPr/>
        </p:nvSpPr>
        <p:spPr>
          <a:xfrm>
            <a:off x="239527" y="2832990"/>
            <a:ext cx="3580500" cy="3689729"/>
          </a:xfrm>
          <a:prstGeom prst="rect">
            <a:avLst/>
          </a:prstGeom>
          <a:solidFill>
            <a:srgbClr val="E5B8B7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15875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8786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9;p21">
            <a:extLst>
              <a:ext uri="{FF2B5EF4-FFF2-40B4-BE49-F238E27FC236}">
                <a16:creationId xmlns:a16="http://schemas.microsoft.com/office/drawing/2014/main" id="{0D16AD53-FAD8-64D2-B6A0-9F1227433E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08090" y="-135848"/>
            <a:ext cx="8839199" cy="1417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2A0"/>
              </a:buClr>
              <a:buSzPts val="3600"/>
              <a:buFont typeface="Franklin Gothic"/>
              <a:buNone/>
            </a:pPr>
            <a:r>
              <a:rPr lang="es-CO" sz="3600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EVALUACIÓN DE ACTIVIDADES</a:t>
            </a:r>
            <a:br>
              <a:rPr lang="es-CO" sz="3600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3600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" name="Google Shape;391;p22">
            <a:extLst>
              <a:ext uri="{FF2B5EF4-FFF2-40B4-BE49-F238E27FC236}">
                <a16:creationId xmlns:a16="http://schemas.microsoft.com/office/drawing/2014/main" id="{4582AE2D-9711-0C31-B879-C7B78E6B53FD}"/>
              </a:ext>
            </a:extLst>
          </p:cNvPr>
          <p:cNvSpPr txBox="1">
            <a:spLocks/>
          </p:cNvSpPr>
          <p:nvPr/>
        </p:nvSpPr>
        <p:spPr>
          <a:xfrm>
            <a:off x="1793890" y="716924"/>
            <a:ext cx="8839200" cy="1417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rgbClr val="C00000"/>
              </a:buClr>
              <a:buSzPct val="100000"/>
              <a:buFont typeface="Arial Black"/>
              <a:buNone/>
            </a:pPr>
            <a:r>
              <a:rPr lang="es-MX" sz="2400" b="1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EVALUACIÓN DE ACTIVIDADES</a:t>
            </a:r>
          </a:p>
          <a:p>
            <a:pPr algn="ctr">
              <a:spcBef>
                <a:spcPts val="0"/>
              </a:spcBef>
              <a:buClr>
                <a:srgbClr val="C00000"/>
              </a:buClr>
              <a:buSzPct val="100000"/>
              <a:buFont typeface="Arial Black"/>
              <a:buNone/>
            </a:pPr>
            <a:endParaRPr lang="es-MX" sz="2400" b="1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457200" indent="-365760" algn="ctr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Arial Black"/>
              <a:buChar char="-"/>
            </a:pPr>
            <a:r>
              <a:rPr lang="es-MX" sz="2400" b="1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INDICADORES</a:t>
            </a:r>
          </a:p>
          <a:p>
            <a:pPr marL="457200" indent="-365760" algn="ctr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Arial Black"/>
              <a:buChar char="-"/>
            </a:pPr>
            <a:r>
              <a:rPr lang="es-MX" sz="2400" b="1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AVANCE DE LAS ACCIONES</a:t>
            </a:r>
          </a:p>
          <a:p>
            <a:pPr algn="ctr">
              <a:spcBef>
                <a:spcPts val="0"/>
              </a:spcBef>
              <a:buClr>
                <a:srgbClr val="C00000"/>
              </a:buClr>
              <a:buSzPct val="100000"/>
              <a:buFont typeface="Arial Black"/>
              <a:buNone/>
            </a:pPr>
            <a:r>
              <a:rPr lang="es-MX" sz="2400" b="1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EFICACIA DE LAS ACCIONES</a:t>
            </a:r>
            <a:br>
              <a:rPr lang="es-MX" sz="2400" b="1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lang="es-MX" sz="1600" b="1" dirty="0">
              <a:solidFill>
                <a:srgbClr val="1E4E7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130981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64;p22">
            <a:extLst>
              <a:ext uri="{FF2B5EF4-FFF2-40B4-BE49-F238E27FC236}">
                <a16:creationId xmlns:a16="http://schemas.microsoft.com/office/drawing/2014/main" id="{E433C030-B2C3-21A0-24BC-811F65F266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08090" y="-375984"/>
            <a:ext cx="8839199" cy="1417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2A0"/>
              </a:buClr>
              <a:buSzPts val="3600"/>
              <a:buFont typeface="Franklin Gothic"/>
              <a:buNone/>
            </a:pPr>
            <a:r>
              <a:rPr lang="es-CO" sz="3600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DESEMPEÑO DEL PROCESO</a:t>
            </a:r>
            <a:endParaRPr sz="3600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75909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65A0353-D00A-A2A3-A247-FEE44B7EF1FB}"/>
              </a:ext>
            </a:extLst>
          </p:cNvPr>
          <p:cNvSpPr txBox="1"/>
          <p:nvPr/>
        </p:nvSpPr>
        <p:spPr>
          <a:xfrm>
            <a:off x="4511040" y="2809506"/>
            <a:ext cx="609600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MX" sz="3200" b="0" i="0" u="none" strike="noStrike" dirty="0">
                <a:solidFill>
                  <a:srgbClr val="FFFFFF"/>
                </a:solidFill>
                <a:effectLst/>
                <a:latin typeface="Libre Franklin" pitchFamily="2" charset="0"/>
              </a:rPr>
              <a:t>DEPENDENCIA</a:t>
            </a:r>
            <a:endParaRPr lang="es-MX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MX" sz="1800" b="0" i="0" u="none" strike="noStrike" dirty="0">
                <a:solidFill>
                  <a:srgbClr val="FFFFFF"/>
                </a:solidFill>
                <a:effectLst/>
                <a:latin typeface="Libre Franklin" pitchFamily="2" charset="0"/>
              </a:rPr>
              <a:t>[Nombre de la persona u organización que presenta]</a:t>
            </a:r>
            <a:endParaRPr lang="es-MX" b="0" dirty="0">
              <a:effectLst/>
            </a:endParaRPr>
          </a:p>
          <a:p>
            <a:br>
              <a:rPr lang="es-MX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76259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69;p23">
            <a:extLst>
              <a:ext uri="{FF2B5EF4-FFF2-40B4-BE49-F238E27FC236}">
                <a16:creationId xmlns:a16="http://schemas.microsoft.com/office/drawing/2014/main" id="{7B019A4C-B0D1-C695-7C75-AAA29D6F857F}"/>
              </a:ext>
            </a:extLst>
          </p:cNvPr>
          <p:cNvSpPr txBox="1"/>
          <p:nvPr/>
        </p:nvSpPr>
        <p:spPr>
          <a:xfrm>
            <a:off x="639222" y="1923848"/>
            <a:ext cx="2619375" cy="845561"/>
          </a:xfrm>
          <a:prstGeom prst="rect">
            <a:avLst/>
          </a:prstGeom>
          <a:solidFill>
            <a:srgbClr val="FBD4B4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ENTRADAS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pueden tomar las salidas del </a:t>
            </a:r>
            <a:r>
              <a:rPr lang="es-CO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VERIFICAR</a:t>
            </a: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470;p23">
            <a:extLst>
              <a:ext uri="{FF2B5EF4-FFF2-40B4-BE49-F238E27FC236}">
                <a16:creationId xmlns:a16="http://schemas.microsoft.com/office/drawing/2014/main" id="{1BCD639F-4A03-EE20-D25C-A7C35B76952B}"/>
              </a:ext>
            </a:extLst>
          </p:cNvPr>
          <p:cNvSpPr txBox="1"/>
          <p:nvPr/>
        </p:nvSpPr>
        <p:spPr>
          <a:xfrm>
            <a:off x="8501156" y="1938389"/>
            <a:ext cx="3077105" cy="1051097"/>
          </a:xfrm>
          <a:prstGeom prst="rect">
            <a:avLst/>
          </a:prstGeom>
          <a:solidFill>
            <a:srgbClr val="E5B8B7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SALIDA CONFORME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 los resultados de las actividades de AJUSTAR que cumplen los requisitos a satisfacción con evidencias de mejora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s-CO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471;p23">
            <a:extLst>
              <a:ext uri="{FF2B5EF4-FFF2-40B4-BE49-F238E27FC236}">
                <a16:creationId xmlns:a16="http://schemas.microsoft.com/office/drawing/2014/main" id="{B4947692-281B-D217-0AFC-6CC8F5D3FC60}"/>
              </a:ext>
            </a:extLst>
          </p:cNvPr>
          <p:cNvSpPr txBox="1"/>
          <p:nvPr/>
        </p:nvSpPr>
        <p:spPr>
          <a:xfrm>
            <a:off x="3998824" y="757649"/>
            <a:ext cx="3840480" cy="1058807"/>
          </a:xfrm>
          <a:prstGeom prst="rect">
            <a:avLst/>
          </a:prstGeom>
          <a:solidFill>
            <a:srgbClr val="CCC0D9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205867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AJUSTES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¿Qué, cómo y cuándo hacerlo?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establecen las acciones para introducir modificaciones a lo planeado y el método para alcanzarlas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" name="Google Shape;472;p23">
            <a:extLst>
              <a:ext uri="{FF2B5EF4-FFF2-40B4-BE49-F238E27FC236}">
                <a16:creationId xmlns:a16="http://schemas.microsoft.com/office/drawing/2014/main" id="{EF53A662-44BB-63AE-FB91-64C5887D780B}"/>
              </a:ext>
            </a:extLst>
          </p:cNvPr>
          <p:cNvGrpSpPr/>
          <p:nvPr/>
        </p:nvGrpSpPr>
        <p:grpSpPr>
          <a:xfrm>
            <a:off x="621970" y="2727042"/>
            <a:ext cx="11060800" cy="3130925"/>
            <a:chOff x="620381" y="2727040"/>
            <a:chExt cx="11060798" cy="3130926"/>
          </a:xfrm>
        </p:grpSpPr>
        <p:cxnSp>
          <p:nvCxnSpPr>
            <p:cNvPr id="19" name="Google Shape;473;p23">
              <a:extLst>
                <a:ext uri="{FF2B5EF4-FFF2-40B4-BE49-F238E27FC236}">
                  <a16:creationId xmlns:a16="http://schemas.microsoft.com/office/drawing/2014/main" id="{9BFD0531-8962-87BB-F2F2-43FA098FABCA}"/>
                </a:ext>
              </a:extLst>
            </p:cNvPr>
            <p:cNvCxnSpPr/>
            <p:nvPr/>
          </p:nvCxnSpPr>
          <p:spPr>
            <a:xfrm rot="10800000" flipH="1">
              <a:off x="5931157" y="3091084"/>
              <a:ext cx="2473315" cy="2766882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oogle Shape;474;p23">
              <a:extLst>
                <a:ext uri="{FF2B5EF4-FFF2-40B4-BE49-F238E27FC236}">
                  <a16:creationId xmlns:a16="http://schemas.microsoft.com/office/drawing/2014/main" id="{05B8295A-2534-9376-497F-D16A63C4F7AC}"/>
                </a:ext>
              </a:extLst>
            </p:cNvPr>
            <p:cNvCxnSpPr/>
            <p:nvPr/>
          </p:nvCxnSpPr>
          <p:spPr>
            <a:xfrm>
              <a:off x="3514907" y="3014884"/>
              <a:ext cx="2402569" cy="2761802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" name="Google Shape;475;p23">
              <a:extLst>
                <a:ext uri="{FF2B5EF4-FFF2-40B4-BE49-F238E27FC236}">
                  <a16:creationId xmlns:a16="http://schemas.microsoft.com/office/drawing/2014/main" id="{51D55053-A344-CC77-5129-5B1D149C39D6}"/>
                </a:ext>
              </a:extLst>
            </p:cNvPr>
            <p:cNvCxnSpPr/>
            <p:nvPr/>
          </p:nvCxnSpPr>
          <p:spPr>
            <a:xfrm>
              <a:off x="620381" y="2989484"/>
              <a:ext cx="2894526" cy="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" name="Google Shape;476;p23">
              <a:extLst>
                <a:ext uri="{FF2B5EF4-FFF2-40B4-BE49-F238E27FC236}">
                  <a16:creationId xmlns:a16="http://schemas.microsoft.com/office/drawing/2014/main" id="{C4527BFE-54AB-4579-24F4-3E7850344B1F}"/>
                </a:ext>
              </a:extLst>
            </p:cNvPr>
            <p:cNvCxnSpPr/>
            <p:nvPr/>
          </p:nvCxnSpPr>
          <p:spPr>
            <a:xfrm>
              <a:off x="8370924" y="3045364"/>
              <a:ext cx="3310255" cy="0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3" name="Google Shape;477;p23">
              <a:extLst>
                <a:ext uri="{FF2B5EF4-FFF2-40B4-BE49-F238E27FC236}">
                  <a16:creationId xmlns:a16="http://schemas.microsoft.com/office/drawing/2014/main" id="{96452432-85EF-03F0-B4B1-9BAE433166E8}"/>
                </a:ext>
              </a:extLst>
            </p:cNvPr>
            <p:cNvSpPr/>
            <p:nvPr/>
          </p:nvSpPr>
          <p:spPr>
            <a:xfrm>
              <a:off x="3578475" y="2769407"/>
              <a:ext cx="504926" cy="43053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478;p23">
              <a:extLst>
                <a:ext uri="{FF2B5EF4-FFF2-40B4-BE49-F238E27FC236}">
                  <a16:creationId xmlns:a16="http://schemas.microsoft.com/office/drawing/2014/main" id="{E6D95AC7-41F8-BD26-5AE0-CAF04EBD8C09}"/>
                </a:ext>
              </a:extLst>
            </p:cNvPr>
            <p:cNvSpPr/>
            <p:nvPr/>
          </p:nvSpPr>
          <p:spPr>
            <a:xfrm>
              <a:off x="7657085" y="2727040"/>
              <a:ext cx="504926" cy="43053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" name="Google Shape;479;p23">
            <a:extLst>
              <a:ext uri="{FF2B5EF4-FFF2-40B4-BE49-F238E27FC236}">
                <a16:creationId xmlns:a16="http://schemas.microsoft.com/office/drawing/2014/main" id="{A3057DC2-F0E0-28CC-1344-8CA94E4FE413}"/>
              </a:ext>
            </a:extLst>
          </p:cNvPr>
          <p:cNvSpPr txBox="1"/>
          <p:nvPr/>
        </p:nvSpPr>
        <p:spPr>
          <a:xfrm>
            <a:off x="335280" y="3075338"/>
            <a:ext cx="3383280" cy="3416902"/>
          </a:xfrm>
          <a:prstGeom prst="rect">
            <a:avLst/>
          </a:prstGeom>
          <a:solidFill>
            <a:srgbClr val="FBD4B4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Informe de Gestión del Programa.</a:t>
            </a:r>
            <a:endParaRPr/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Planes de mejoramiento con evidencias de resultados.</a:t>
            </a:r>
            <a:endParaRPr/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Informes de Autoevaluación de Programas.</a:t>
            </a:r>
            <a:endParaRPr/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Actas de reunión de comité de programa, de investigación, curricular, de profesores, de estudiantes, de egresados.</a:t>
            </a:r>
            <a:endParaRPr/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Publicación de la producción académica.</a:t>
            </a:r>
            <a:endParaRPr/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Registro de innovaciones Educativas en el módulo de desarrollo de actividades en SIMCA.</a:t>
            </a:r>
            <a:endParaRPr/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Listas de asistencia a eventos y actividades.</a:t>
            </a:r>
            <a:endParaRPr/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Informes de asignatura.</a:t>
            </a:r>
            <a:endParaRPr/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Análisis de las evaluaciones docentes.</a:t>
            </a:r>
            <a:endParaRPr/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Paz y salvos académicos.</a:t>
            </a:r>
            <a:endParaRPr/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Informes de actividades de no docencia.</a:t>
            </a:r>
            <a:endParaRPr sz="10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Resoluciones </a:t>
            </a:r>
            <a:endParaRPr sz="10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537" marR="0" lvl="0" indent="-22853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7"/>
              <a:buFont typeface="Arial"/>
              <a:buChar char="•"/>
            </a:pPr>
            <a:r>
              <a:rPr lang="es-CO"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Informes de evaluaciones de trabajos de grado.</a:t>
            </a:r>
            <a:endParaRPr sz="10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480;p23">
            <a:extLst>
              <a:ext uri="{FF2B5EF4-FFF2-40B4-BE49-F238E27FC236}">
                <a16:creationId xmlns:a16="http://schemas.microsoft.com/office/drawing/2014/main" id="{E31BA24B-B849-3A19-E12D-E8EEDC93F330}"/>
              </a:ext>
            </a:extLst>
          </p:cNvPr>
          <p:cNvSpPr txBox="1"/>
          <p:nvPr/>
        </p:nvSpPr>
        <p:spPr>
          <a:xfrm>
            <a:off x="4319842" y="2479360"/>
            <a:ext cx="3116239" cy="3297327"/>
          </a:xfrm>
          <a:prstGeom prst="rect">
            <a:avLst/>
          </a:prstGeom>
          <a:solidFill>
            <a:srgbClr val="B6DDE7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46" marR="0" lvl="0" indent="-101596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46" marR="0" lvl="0" indent="-171446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Ajuste en Actividades con baja ejecución o sin ejecutar en del plan de gestión del programa. </a:t>
            </a:r>
            <a:endParaRPr/>
          </a:p>
          <a:p>
            <a:pPr marL="171446" marR="0" lvl="0" indent="-171446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s-CO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cciones en desarrollo o pendientes por iniciar de los p</a:t>
            </a: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lanes de mejoramiento.</a:t>
            </a:r>
            <a:endParaRPr/>
          </a:p>
          <a:p>
            <a:pPr marL="171446" marR="0" lvl="0" indent="-171446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Autos, recomendaciones o negación de registros calificados o certificaciones de calidad.</a:t>
            </a:r>
            <a:endParaRPr/>
          </a:p>
          <a:p>
            <a:pPr marL="171446" marR="0" lvl="0" indent="-171446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Publicación de producción académica en revistas indexadas y clasificación de grupos.</a:t>
            </a:r>
            <a:endParaRPr/>
          </a:p>
          <a:p>
            <a:pPr marL="171446" marR="0" lvl="0" indent="-171446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Análisis del registro de actividades en el módulo de desarrollo de actividades en SIMCA.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46" marR="0" lvl="0" indent="-171446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Modificación de Actos administrativos.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481;p23">
            <a:extLst>
              <a:ext uri="{FF2B5EF4-FFF2-40B4-BE49-F238E27FC236}">
                <a16:creationId xmlns:a16="http://schemas.microsoft.com/office/drawing/2014/main" id="{50F3467E-B0CF-C628-66DA-A616F14D80D2}"/>
              </a:ext>
            </a:extLst>
          </p:cNvPr>
          <p:cNvSpPr txBox="1"/>
          <p:nvPr/>
        </p:nvSpPr>
        <p:spPr>
          <a:xfrm>
            <a:off x="8640913" y="3199940"/>
            <a:ext cx="2797588" cy="2554318"/>
          </a:xfrm>
          <a:prstGeom prst="rect">
            <a:avLst/>
          </a:prstGeom>
          <a:solidFill>
            <a:srgbClr val="E5B8B7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4130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 de actividades ajustado.</a:t>
            </a:r>
            <a:endParaRPr/>
          </a:p>
          <a:p>
            <a:pPr marL="24130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Cierre de oportunidades de mejora.</a:t>
            </a:r>
            <a:endParaRPr/>
          </a:p>
          <a:p>
            <a:pPr marL="24130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Resolución de RRC, RC, RAAC.</a:t>
            </a:r>
            <a:endParaRPr/>
          </a:p>
          <a:p>
            <a:pPr marL="24130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Clasifi</a:t>
            </a:r>
            <a:r>
              <a:rPr lang="es-CO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cación de grupos de investigación.</a:t>
            </a:r>
            <a:endParaRPr/>
          </a:p>
          <a:p>
            <a:pPr marL="24130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Ajuste de microcurrículos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4130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Iniciativas de reforma curricular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130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Publicación en revistas indexadas.</a:t>
            </a:r>
            <a:endParaRPr/>
          </a:p>
          <a:p>
            <a:pPr marL="24130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Registros de actividades en SIMCA.</a:t>
            </a:r>
            <a:endParaRPr/>
          </a:p>
          <a:p>
            <a:pPr marL="24130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Solicitudes.</a:t>
            </a:r>
            <a:endParaRPr/>
          </a:p>
          <a:p>
            <a:pPr marL="24130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CO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Actos administrativos nuevos o modificados. 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0227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87;p24">
            <a:extLst>
              <a:ext uri="{FF2B5EF4-FFF2-40B4-BE49-F238E27FC236}">
                <a16:creationId xmlns:a16="http://schemas.microsoft.com/office/drawing/2014/main" id="{4D288030-58BD-D330-3B97-19A6BBB6FEB0}"/>
              </a:ext>
            </a:extLst>
          </p:cNvPr>
          <p:cNvSpPr/>
          <p:nvPr/>
        </p:nvSpPr>
        <p:spPr>
          <a:xfrm>
            <a:off x="2666999" y="-85022"/>
            <a:ext cx="7315201" cy="867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0" i="0" u="none" strike="noStrike" cap="none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ACTIV</a:t>
            </a:r>
            <a:r>
              <a:rPr lang="es-CO" sz="3600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</a:t>
            </a:r>
            <a:r>
              <a:rPr lang="es-CO" sz="3600" b="0" i="0" u="none" strike="noStrike" cap="none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DADES DE AJUSTE</a:t>
            </a:r>
            <a:endParaRPr sz="3600" b="0" i="0" u="none" strike="noStrike" cap="none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78682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9570E80-CE99-C9FB-94C5-9E64E8ACE7EB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0" dirty="0">
                <a:effectLst/>
              </a:rPr>
              <a:t> </a:t>
            </a:r>
            <a:endParaRPr lang="es-CO" dirty="0"/>
          </a:p>
        </p:txBody>
      </p:sp>
      <p:sp>
        <p:nvSpPr>
          <p:cNvPr id="5" name="Google Shape;493;p25">
            <a:extLst>
              <a:ext uri="{FF2B5EF4-FFF2-40B4-BE49-F238E27FC236}">
                <a16:creationId xmlns:a16="http://schemas.microsoft.com/office/drawing/2014/main" id="{7AC4C917-01D3-25DC-4F22-54042263C3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7022" y="-140937"/>
            <a:ext cx="1096962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2A0"/>
              </a:buClr>
              <a:buSzPts val="3600"/>
              <a:buFont typeface="Franklin Gothic"/>
              <a:buNone/>
            </a:pPr>
            <a:r>
              <a:rPr lang="es-CO" sz="3600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MEDICIÓN DE SATISFACCIÓN</a:t>
            </a:r>
            <a:endParaRPr sz="3600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821233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8;p26">
            <a:extLst>
              <a:ext uri="{FF2B5EF4-FFF2-40B4-BE49-F238E27FC236}">
                <a16:creationId xmlns:a16="http://schemas.microsoft.com/office/drawing/2014/main" id="{A1F82F84-BAEB-75DE-A694-9835A7A5DF96}"/>
              </a:ext>
            </a:extLst>
          </p:cNvPr>
          <p:cNvSpPr txBox="1"/>
          <p:nvPr/>
        </p:nvSpPr>
        <p:spPr>
          <a:xfrm>
            <a:off x="2341849" y="319319"/>
            <a:ext cx="7585167" cy="1143427"/>
          </a:xfrm>
          <a:prstGeom prst="rect">
            <a:avLst/>
          </a:prstGeom>
          <a:solidFill>
            <a:srgbClr val="E5B8B7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2A0"/>
              </a:buClr>
              <a:buSzPts val="2800"/>
              <a:buFont typeface="Franklin Gothic"/>
              <a:buNone/>
            </a:pPr>
            <a:r>
              <a:rPr lang="es-CO" sz="2800" b="0" i="0" u="none" strike="noStrike" cap="none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SALIDAS NO CONFORMES</a:t>
            </a:r>
            <a:endParaRPr sz="2800" b="0" i="0" u="none" strike="noStrike" cap="none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-CO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Resultados de las actividades que NO cumplen los requisitos establecidos</a:t>
            </a:r>
            <a:r>
              <a:rPr lang="es-CO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-CO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derivan de las debilidades identificadas en la  autoevaluación, visita de pares o PQR  (Tener en cuenta salidas del Hacer)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s-CO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" name="Google Shape;499;p26">
            <a:extLst>
              <a:ext uri="{FF2B5EF4-FFF2-40B4-BE49-F238E27FC236}">
                <a16:creationId xmlns:a16="http://schemas.microsoft.com/office/drawing/2014/main" id="{AFFA73C2-5BDF-4255-FE84-FFACBB3FB5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5794859"/>
              </p:ext>
            </p:extLst>
          </p:nvPr>
        </p:nvGraphicFramePr>
        <p:xfrm>
          <a:off x="924561" y="1636632"/>
          <a:ext cx="9726750" cy="42827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2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3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32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87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900"/>
                        <a:buFont typeface="Calibri"/>
                        <a:buNone/>
                      </a:pPr>
                      <a:r>
                        <a:rPr lang="es-CO" sz="1900" u="none" strike="noStrike" cap="none">
                          <a:solidFill>
                            <a:schemeClr val="lt1"/>
                          </a:solidFill>
                        </a:rPr>
                        <a:t>DETALLE</a:t>
                      </a:r>
                      <a:endParaRPr sz="19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900"/>
                        <a:buFont typeface="Calibri"/>
                        <a:buNone/>
                      </a:pPr>
                      <a:r>
                        <a:rPr lang="es-CO" sz="1900" u="none" strike="noStrike" cap="none">
                          <a:solidFill>
                            <a:schemeClr val="lt1"/>
                          </a:solidFill>
                        </a:rPr>
                        <a:t>CAUSA</a:t>
                      </a:r>
                      <a:endParaRPr sz="19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900"/>
                        <a:buFont typeface="Calibri"/>
                        <a:buNone/>
                      </a:pPr>
                      <a:r>
                        <a:rPr lang="es-CO" sz="1900" u="none" strike="noStrike" cap="none">
                          <a:solidFill>
                            <a:schemeClr val="lt1"/>
                          </a:solidFill>
                        </a:rPr>
                        <a:t>ACCIÓN CORRECTIVA</a:t>
                      </a:r>
                      <a:endParaRPr sz="19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2E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02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Calibri"/>
                        <a:buNone/>
                      </a:pPr>
                      <a:r>
                        <a:rPr lang="es-CO" sz="1400" u="none" strike="noStrike" cap="none">
                          <a:solidFill>
                            <a:srgbClr val="FF0000"/>
                          </a:solidFill>
                        </a:rPr>
                        <a:t>Ejemplo: </a:t>
                      </a:r>
                      <a:r>
                        <a:rPr lang="es-CO" sz="1400" u="none" strike="noStrike" cap="none"/>
                        <a:t>Registro de actividades en la plataforma SIMCA. Algunos docentes no diligencian sus actividades. 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es-CO" sz="1400" u="none" strike="noStrike" cap="none"/>
                        <a:t> Desconocimiento de las potencialidades del registro. 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s-CO" sz="1400" u="none" strike="noStrike" cap="none"/>
                        <a:t>Taller de socialización de resultados con referencia en otras experiencias  de programa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80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endParaRPr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endParaRPr sz="12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770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04;p27">
            <a:extLst>
              <a:ext uri="{FF2B5EF4-FFF2-40B4-BE49-F238E27FC236}">
                <a16:creationId xmlns:a16="http://schemas.microsoft.com/office/drawing/2014/main" id="{B6E2F882-5767-70AA-328D-1825EEB16010}"/>
              </a:ext>
            </a:extLst>
          </p:cNvPr>
          <p:cNvSpPr txBox="1"/>
          <p:nvPr/>
        </p:nvSpPr>
        <p:spPr>
          <a:xfrm>
            <a:off x="2259788" y="784971"/>
            <a:ext cx="7585165" cy="1157968"/>
          </a:xfrm>
          <a:prstGeom prst="rect">
            <a:avLst/>
          </a:prstGeom>
          <a:solidFill>
            <a:srgbClr val="FBD4B4"/>
          </a:solidFill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2A0"/>
              </a:buClr>
              <a:buSzPts val="3600"/>
              <a:buFont typeface="Franklin Gothic"/>
              <a:buNone/>
            </a:pPr>
            <a:r>
              <a:rPr lang="es-CO" sz="3600" b="0" i="0" u="none" strike="noStrike" cap="none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</a:t>
            </a:r>
            <a:endParaRPr sz="3600" b="0" i="0" u="none" strike="noStrike" cap="none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6" name="Google Shape;505;p27">
            <a:extLst>
              <a:ext uri="{FF2B5EF4-FFF2-40B4-BE49-F238E27FC236}">
                <a16:creationId xmlns:a16="http://schemas.microsoft.com/office/drawing/2014/main" id="{7FB4864A-4D05-9687-72A9-AAA98510FD24}"/>
              </a:ext>
            </a:extLst>
          </p:cNvPr>
          <p:cNvGraphicFramePr/>
          <p:nvPr/>
        </p:nvGraphicFramePr>
        <p:xfrm>
          <a:off x="750014" y="2130338"/>
          <a:ext cx="10395075" cy="255253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28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7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Calibri"/>
                        <a:buNone/>
                      </a:pPr>
                      <a:r>
                        <a:rPr lang="es-CO" sz="1600" u="none" strike="noStrike" cap="none">
                          <a:solidFill>
                            <a:schemeClr val="lt1"/>
                          </a:solidFill>
                        </a:rPr>
                        <a:t>DESCRIPCIÓN</a:t>
                      </a:r>
                      <a:endParaRPr sz="16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121925" marR="121925" marT="60950" marB="60950" anchor="ctr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Calibri"/>
                        <a:buNone/>
                      </a:pPr>
                      <a:r>
                        <a:rPr lang="es-CO" sz="1600" u="none" strike="noStrike" cap="none">
                          <a:solidFill>
                            <a:schemeClr val="lt1"/>
                          </a:solidFill>
                        </a:rPr>
                        <a:t>VALORACIÓN</a:t>
                      </a:r>
                      <a:endParaRPr sz="16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121925" marR="121925" marT="60950" marB="60950" anchor="ctr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Calibri"/>
                        <a:buNone/>
                      </a:pPr>
                      <a:r>
                        <a:rPr lang="es-CO" sz="1600" u="none" strike="noStrike" cap="none">
                          <a:solidFill>
                            <a:schemeClr val="lt1"/>
                          </a:solidFill>
                        </a:rPr>
                        <a:t>GESTIÓN </a:t>
                      </a:r>
                      <a:endParaRPr sz="16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121925" marR="121925" marT="60950" marB="60950" anchor="ctr">
                    <a:solidFill>
                      <a:srgbClr val="2E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1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-CO" sz="1100" u="none" strike="noStrike" cap="none"/>
                        <a:t>Ejemplo: Manipulación de notas en SIMCA</a:t>
                      </a:r>
                      <a:endParaRPr sz="18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-CO" sz="1100" u="none" strike="noStrike" cap="none"/>
                        <a:t>Alteración de los resultados del proceso de formación</a:t>
                      </a:r>
                      <a:endParaRPr sz="1100" u="none" strike="noStrike" cap="none"/>
                    </a:p>
                  </a:txBody>
                  <a:tcPr marL="121925" marR="121925" marT="60950" marB="609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-CO" sz="1100" u="none" strike="noStrike" cap="none"/>
                        <a:t>Alta </a:t>
                      </a:r>
                      <a:endParaRPr sz="1100" u="none" strike="noStrike" cap="none"/>
                    </a:p>
                  </a:txBody>
                  <a:tcPr marL="121925" marR="121925" marT="60950" marB="609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-CO" sz="1100" u="none" strike="noStrike" cap="none"/>
                        <a:t>Reserva de usuarios y contraseñas de docentes y directivos.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-CO" sz="1100" u="none" strike="noStrike" cap="none"/>
                        <a:t>Realización de pruebas de verificación.</a:t>
                      </a:r>
                      <a:endParaRPr sz="1100" u="none" strike="noStrike" cap="none"/>
                    </a:p>
                  </a:txBody>
                  <a:tcPr marL="121925" marR="121925" marT="60950" marB="609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1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-CO" sz="1100" u="none" strike="noStrike" cap="none"/>
                        <a:t>Ejemplo: La evaluación docente realizada por los estudiantes se realiza sin objetividad</a:t>
                      </a:r>
                      <a:endParaRPr sz="18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-CO" sz="11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evaluación docente como mecanismo de verificación dejaría de ser una fuente confiable para la revisión de la calidad y el mejoramiento</a:t>
                      </a:r>
                      <a:endParaRPr sz="1100" u="none" strike="noStrike" cap="none"/>
                    </a:p>
                  </a:txBody>
                  <a:tcPr marL="121925" marR="121925" marT="60950" marB="609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endParaRPr sz="11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-CO" sz="1100" u="none" strike="noStrike" cap="none"/>
                        <a:t>Baja</a:t>
                      </a:r>
                      <a:endParaRPr sz="1100" u="none" strike="noStrike" cap="none"/>
                    </a:p>
                  </a:txBody>
                  <a:tcPr marL="121925" marR="121925" marT="60950" marB="609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-CO" sz="1100" u="none" strike="noStrike" cap="none"/>
                        <a:t>Revisión del mecanismo de la evaluación y los parámetros de la misma</a:t>
                      </a:r>
                      <a:endParaRPr sz="1100" u="none" strike="noStrike" cap="none"/>
                    </a:p>
                  </a:txBody>
                  <a:tcPr marL="121925" marR="121925" marT="60950" marB="609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4056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10;p28">
            <a:extLst>
              <a:ext uri="{FF2B5EF4-FFF2-40B4-BE49-F238E27FC236}">
                <a16:creationId xmlns:a16="http://schemas.microsoft.com/office/drawing/2014/main" id="{43E69AF3-017F-2FF4-4611-7B2B7151DE30}"/>
              </a:ext>
            </a:extLst>
          </p:cNvPr>
          <p:cNvSpPr txBox="1"/>
          <p:nvPr/>
        </p:nvSpPr>
        <p:spPr>
          <a:xfrm>
            <a:off x="2303416" y="402337"/>
            <a:ext cx="7585167" cy="950975"/>
          </a:xfrm>
          <a:prstGeom prst="rect">
            <a:avLst/>
          </a:prstGeom>
          <a:noFill/>
          <a:ln w="381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8398" dir="3806097" algn="ctr" rotWithShape="0">
              <a:srgbClr val="632423">
                <a:alpha val="4941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2A0"/>
              </a:buClr>
              <a:buSzPts val="3600"/>
              <a:buFont typeface="Franklin Gothic"/>
              <a:buNone/>
            </a:pPr>
            <a:r>
              <a:rPr lang="es-CO" sz="3600" b="0" i="0" u="none" strike="noStrike" cap="none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PLAN DE MEJORA</a:t>
            </a:r>
            <a:r>
              <a:rPr lang="es-CO" sz="2800" b="0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 </a:t>
            </a:r>
            <a:endParaRPr sz="2800" b="0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4188203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AAF5835-0440-5D15-C5E5-43012A43CB0D}"/>
              </a:ext>
            </a:extLst>
          </p:cNvPr>
          <p:cNvSpPr/>
          <p:nvPr/>
        </p:nvSpPr>
        <p:spPr>
          <a:xfrm>
            <a:off x="-1" y="0"/>
            <a:ext cx="6190735" cy="6858000"/>
          </a:xfrm>
          <a:prstGeom prst="rect">
            <a:avLst/>
          </a:prstGeom>
          <a:solidFill>
            <a:srgbClr val="1433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68A036F-208E-5F6A-224C-4D2B15F9E3AF}"/>
              </a:ext>
            </a:extLst>
          </p:cNvPr>
          <p:cNvSpPr txBox="1"/>
          <p:nvPr/>
        </p:nvSpPr>
        <p:spPr>
          <a:xfrm>
            <a:off x="1463040" y="2401824"/>
            <a:ext cx="9022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/>
              <a:t>¡Gracias por su Atención!</a:t>
            </a:r>
          </a:p>
        </p:txBody>
      </p:sp>
    </p:spTree>
    <p:extLst>
      <p:ext uri="{BB962C8B-B14F-4D97-AF65-F5344CB8AC3E}">
        <p14:creationId xmlns:p14="http://schemas.microsoft.com/office/powerpoint/2010/main" val="2401465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2635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A9AE690-3771-90F2-57AA-B13D33D354D6}"/>
              </a:ext>
            </a:extLst>
          </p:cNvPr>
          <p:cNvSpPr txBox="1"/>
          <p:nvPr/>
        </p:nvSpPr>
        <p:spPr>
          <a:xfrm>
            <a:off x="2548128" y="68687"/>
            <a:ext cx="77175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MX" sz="3600" b="0" i="0" u="none" strike="noStrike" dirty="0">
                <a:solidFill>
                  <a:srgbClr val="0032A0"/>
                </a:solidFill>
                <a:effectLst/>
                <a:latin typeface="Franklin Gothic"/>
              </a:rPr>
              <a:t>LÍNEA DE TIEMPO DE LA DEPENDENCIA</a:t>
            </a:r>
            <a:endParaRPr lang="es-MX" sz="3600" b="0" dirty="0">
              <a:effectLst/>
              <a:latin typeface="Franklin Gothic"/>
            </a:endParaRPr>
          </a:p>
          <a:p>
            <a:br>
              <a:rPr lang="es-MX" sz="3600" dirty="0">
                <a:latin typeface="Franklin Gothic"/>
              </a:rPr>
            </a:br>
            <a:endParaRPr lang="es-CO" sz="3600" dirty="0">
              <a:latin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77231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9B0C755-A568-BDA6-C314-FF835BD0F35A}"/>
              </a:ext>
            </a:extLst>
          </p:cNvPr>
          <p:cNvSpPr txBox="1"/>
          <p:nvPr/>
        </p:nvSpPr>
        <p:spPr>
          <a:xfrm>
            <a:off x="2816352" y="263759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3600" b="0" i="0" u="none" strike="noStrike" dirty="0">
                <a:solidFill>
                  <a:srgbClr val="0032A0"/>
                </a:solidFill>
                <a:effectLst/>
                <a:latin typeface="Franklin Gothic"/>
              </a:rPr>
              <a:t>OBJETIVO</a:t>
            </a:r>
            <a:endParaRPr lang="es-CO" sz="3600" b="0" dirty="0">
              <a:effectLst/>
              <a:latin typeface="Franklin Gothic"/>
            </a:endParaRPr>
          </a:p>
          <a:p>
            <a:br>
              <a:rPr lang="es-CO" sz="3600" dirty="0">
                <a:latin typeface="Franklin Gothic"/>
              </a:rPr>
            </a:br>
            <a:endParaRPr lang="es-CO" sz="3600" dirty="0">
              <a:latin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9128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D2B482-992B-E8F2-5A94-AF4EEA27B679}"/>
              </a:ext>
            </a:extLst>
          </p:cNvPr>
          <p:cNvSpPr txBox="1"/>
          <p:nvPr/>
        </p:nvSpPr>
        <p:spPr>
          <a:xfrm>
            <a:off x="3048000" y="141839"/>
            <a:ext cx="63642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3600" b="0" i="0" u="none" strike="noStrike" dirty="0">
                <a:solidFill>
                  <a:srgbClr val="0032A0"/>
                </a:solidFill>
                <a:effectLst/>
                <a:latin typeface="Franklin Gothic"/>
              </a:rPr>
              <a:t>OBJETIVOS DE LA DEPENDENCIA</a:t>
            </a:r>
            <a:endParaRPr lang="es-CO" sz="3600" b="0" dirty="0">
              <a:effectLst/>
              <a:latin typeface="Franklin Gothic"/>
            </a:endParaRPr>
          </a:p>
          <a:p>
            <a:br>
              <a:rPr lang="es-CO" sz="3600" dirty="0">
                <a:latin typeface="Franklin Gothic"/>
              </a:rPr>
            </a:br>
            <a:endParaRPr lang="es-CO" sz="3600" dirty="0">
              <a:latin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70042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9570E80-CE99-C9FB-94C5-9E64E8ACE7EB}"/>
              </a:ext>
            </a:extLst>
          </p:cNvPr>
          <p:cNvSpPr txBox="1"/>
          <p:nvPr/>
        </p:nvSpPr>
        <p:spPr>
          <a:xfrm>
            <a:off x="3048000" y="3247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0" dirty="0">
                <a:effectLst/>
              </a:rPr>
              <a:t> </a:t>
            </a:r>
            <a:endParaRPr lang="es-CO" dirty="0"/>
          </a:p>
        </p:txBody>
      </p:sp>
      <p:grpSp>
        <p:nvGrpSpPr>
          <p:cNvPr id="10" name="Google Shape;335;p7">
            <a:extLst>
              <a:ext uri="{FF2B5EF4-FFF2-40B4-BE49-F238E27FC236}">
                <a16:creationId xmlns:a16="http://schemas.microsoft.com/office/drawing/2014/main" id="{02AAE329-3409-10C1-F30B-D43B22EE897A}"/>
              </a:ext>
            </a:extLst>
          </p:cNvPr>
          <p:cNvGrpSpPr/>
          <p:nvPr/>
        </p:nvGrpSpPr>
        <p:grpSpPr>
          <a:xfrm>
            <a:off x="844130" y="2056754"/>
            <a:ext cx="8638611" cy="4160100"/>
            <a:chOff x="6458" y="0"/>
            <a:chExt cx="8638611" cy="4160100"/>
          </a:xfrm>
        </p:grpSpPr>
        <p:sp>
          <p:nvSpPr>
            <p:cNvPr id="11" name="Google Shape;336;p7">
              <a:extLst>
                <a:ext uri="{FF2B5EF4-FFF2-40B4-BE49-F238E27FC236}">
                  <a16:creationId xmlns:a16="http://schemas.microsoft.com/office/drawing/2014/main" id="{7465D245-A0D9-CFCE-2A65-0B286BA00F55}"/>
                </a:ext>
              </a:extLst>
            </p:cNvPr>
            <p:cNvSpPr/>
            <p:nvPr/>
          </p:nvSpPr>
          <p:spPr>
            <a:xfrm>
              <a:off x="648374" y="0"/>
              <a:ext cx="7348200" cy="4160100"/>
            </a:xfrm>
            <a:prstGeom prst="right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F8DCD4"/>
                </a:gs>
                <a:gs pos="50000">
                  <a:srgbClr val="F9D3C8"/>
                </a:gs>
                <a:gs pos="100000">
                  <a:srgbClr val="DFB8AD"/>
                </a:gs>
              </a:gsLst>
              <a:lin ang="5400012" scaled="0"/>
            </a:gradFill>
            <a:ln>
              <a:noFill/>
            </a:ln>
            <a:effectLst>
              <a:outerShdw blurRad="419100" dist="88900" dir="13500000" algn="b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37;p7">
              <a:extLst>
                <a:ext uri="{FF2B5EF4-FFF2-40B4-BE49-F238E27FC236}">
                  <a16:creationId xmlns:a16="http://schemas.microsoft.com/office/drawing/2014/main" id="{870EE945-C91E-EA6C-9563-2DD86C23149F}"/>
                </a:ext>
              </a:extLst>
            </p:cNvPr>
            <p:cNvSpPr/>
            <p:nvPr/>
          </p:nvSpPr>
          <p:spPr>
            <a:xfrm>
              <a:off x="6458" y="1248003"/>
              <a:ext cx="2166600" cy="16641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3A277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38;p7">
              <a:extLst>
                <a:ext uri="{FF2B5EF4-FFF2-40B4-BE49-F238E27FC236}">
                  <a16:creationId xmlns:a16="http://schemas.microsoft.com/office/drawing/2014/main" id="{DFC6EA51-E6B2-5B44-F85F-ABE54F412075}"/>
                </a:ext>
              </a:extLst>
            </p:cNvPr>
            <p:cNvSpPr txBox="1"/>
            <p:nvPr/>
          </p:nvSpPr>
          <p:spPr>
            <a:xfrm>
              <a:off x="87687" y="1329232"/>
              <a:ext cx="2004000" cy="150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1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PLANIFICAR</a:t>
              </a:r>
              <a:endPara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39;p7">
              <a:extLst>
                <a:ext uri="{FF2B5EF4-FFF2-40B4-BE49-F238E27FC236}">
                  <a16:creationId xmlns:a16="http://schemas.microsoft.com/office/drawing/2014/main" id="{F1FEBA31-8EB3-65C9-7AF7-978FD1C5E64A}"/>
                </a:ext>
              </a:extLst>
            </p:cNvPr>
            <p:cNvSpPr/>
            <p:nvPr/>
          </p:nvSpPr>
          <p:spPr>
            <a:xfrm>
              <a:off x="2450292" y="1247986"/>
              <a:ext cx="1664100" cy="16641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0B0B0"/>
                </a:gs>
                <a:gs pos="50000">
                  <a:schemeClr val="accent3"/>
                </a:gs>
                <a:gs pos="100000">
                  <a:srgbClr val="91919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40;p7">
              <a:extLst>
                <a:ext uri="{FF2B5EF4-FFF2-40B4-BE49-F238E27FC236}">
                  <a16:creationId xmlns:a16="http://schemas.microsoft.com/office/drawing/2014/main" id="{67ACAC5E-AE7D-30EF-6745-7588253F2B1E}"/>
                </a:ext>
              </a:extLst>
            </p:cNvPr>
            <p:cNvSpPr txBox="1"/>
            <p:nvPr/>
          </p:nvSpPr>
          <p:spPr>
            <a:xfrm>
              <a:off x="2531521" y="1329215"/>
              <a:ext cx="1501500" cy="150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1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HACER</a:t>
              </a:r>
              <a:endPara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41;p7">
              <a:extLst>
                <a:ext uri="{FF2B5EF4-FFF2-40B4-BE49-F238E27FC236}">
                  <a16:creationId xmlns:a16="http://schemas.microsoft.com/office/drawing/2014/main" id="{72258EAF-BD21-40A0-090B-829DF820029B}"/>
                </a:ext>
              </a:extLst>
            </p:cNvPr>
            <p:cNvSpPr/>
            <p:nvPr/>
          </p:nvSpPr>
          <p:spPr>
            <a:xfrm>
              <a:off x="4414477" y="1202260"/>
              <a:ext cx="2180700" cy="16641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D477"/>
                </a:gs>
                <a:gs pos="50000">
                  <a:srgbClr val="FFC600"/>
                </a:gs>
                <a:gs pos="100000">
                  <a:srgbClr val="E3B4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2;p7">
              <a:extLst>
                <a:ext uri="{FF2B5EF4-FFF2-40B4-BE49-F238E27FC236}">
                  <a16:creationId xmlns:a16="http://schemas.microsoft.com/office/drawing/2014/main" id="{AB9B9CD2-49B3-CC5A-7EDC-5AD07D53351C}"/>
                </a:ext>
              </a:extLst>
            </p:cNvPr>
            <p:cNvSpPr txBox="1"/>
            <p:nvPr/>
          </p:nvSpPr>
          <p:spPr>
            <a:xfrm>
              <a:off x="4495706" y="1283489"/>
              <a:ext cx="2018400" cy="150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1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VERIFICAR</a:t>
              </a:r>
              <a:endPara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43;p7">
              <a:extLst>
                <a:ext uri="{FF2B5EF4-FFF2-40B4-BE49-F238E27FC236}">
                  <a16:creationId xmlns:a16="http://schemas.microsoft.com/office/drawing/2014/main" id="{EE7E107E-00C2-EB4C-8ED9-76906BCFC2E8}"/>
                </a:ext>
              </a:extLst>
            </p:cNvPr>
            <p:cNvSpPr/>
            <p:nvPr/>
          </p:nvSpPr>
          <p:spPr>
            <a:xfrm>
              <a:off x="6856169" y="1247986"/>
              <a:ext cx="1788900" cy="16641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7F9AD4"/>
                </a:gs>
                <a:gs pos="50000">
                  <a:srgbClr val="3B70C9"/>
                </a:gs>
                <a:gs pos="100000">
                  <a:srgbClr val="2E60B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4;p7">
              <a:extLst>
                <a:ext uri="{FF2B5EF4-FFF2-40B4-BE49-F238E27FC236}">
                  <a16:creationId xmlns:a16="http://schemas.microsoft.com/office/drawing/2014/main" id="{1D9D38AA-BF1C-E13D-9AAF-3306EE151926}"/>
                </a:ext>
              </a:extLst>
            </p:cNvPr>
            <p:cNvSpPr txBox="1"/>
            <p:nvPr/>
          </p:nvSpPr>
          <p:spPr>
            <a:xfrm>
              <a:off x="6937398" y="1329215"/>
              <a:ext cx="1626300" cy="150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sz="1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AJUSTAR</a:t>
              </a:r>
              <a:endPara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" name="Google Shape;334;p7" descr="Muñeco-flujograma-III-copy.png (375×500)">
            <a:extLst>
              <a:ext uri="{FF2B5EF4-FFF2-40B4-BE49-F238E27FC236}">
                <a16:creationId xmlns:a16="http://schemas.microsoft.com/office/drawing/2014/main" id="{D5E371BF-8A49-4A8D-648E-DFF2A4DC3B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40801" y="1809428"/>
            <a:ext cx="3085625" cy="41141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333;p7">
            <a:extLst>
              <a:ext uri="{FF2B5EF4-FFF2-40B4-BE49-F238E27FC236}">
                <a16:creationId xmlns:a16="http://schemas.microsoft.com/office/drawing/2014/main" id="{D0C6D98A-5D83-BAC4-7CE7-C18DEB4D8A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42127" y="29231"/>
            <a:ext cx="73092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75" tIns="46775" rIns="93575" bIns="467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2A0"/>
              </a:buClr>
              <a:buSzPts val="3600"/>
              <a:buFont typeface="Franklin Gothic"/>
              <a:buNone/>
            </a:pPr>
            <a:r>
              <a:rPr lang="es-CO" sz="3600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OPERACIÓN DE LA DEPENDENCIA</a:t>
            </a:r>
            <a:endParaRPr sz="3600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38712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9;p8">
            <a:extLst>
              <a:ext uri="{FF2B5EF4-FFF2-40B4-BE49-F238E27FC236}">
                <a16:creationId xmlns:a16="http://schemas.microsoft.com/office/drawing/2014/main" id="{CF930587-67DE-06C3-E5D8-2C8EB2EA08B8}"/>
              </a:ext>
            </a:extLst>
          </p:cNvPr>
          <p:cNvGrpSpPr/>
          <p:nvPr/>
        </p:nvGrpSpPr>
        <p:grpSpPr>
          <a:xfrm>
            <a:off x="170546" y="269071"/>
            <a:ext cx="11557287" cy="6086423"/>
            <a:chOff x="329913" y="376622"/>
            <a:chExt cx="11110972" cy="5473255"/>
          </a:xfrm>
        </p:grpSpPr>
        <p:sp>
          <p:nvSpPr>
            <p:cNvPr id="3" name="Google Shape;350;p8">
              <a:extLst>
                <a:ext uri="{FF2B5EF4-FFF2-40B4-BE49-F238E27FC236}">
                  <a16:creationId xmlns:a16="http://schemas.microsoft.com/office/drawing/2014/main" id="{D38F0780-97DD-C5BA-E4FF-9A71F811D495}"/>
                </a:ext>
              </a:extLst>
            </p:cNvPr>
            <p:cNvSpPr txBox="1"/>
            <p:nvPr/>
          </p:nvSpPr>
          <p:spPr>
            <a:xfrm>
              <a:off x="329913" y="1636257"/>
              <a:ext cx="3303552" cy="952773"/>
            </a:xfrm>
            <a:prstGeom prst="rect">
              <a:avLst/>
            </a:prstGeom>
            <a:solidFill>
              <a:srgbClr val="FBD4B4"/>
            </a:solidFill>
            <a:ln w="38100" cap="flat" cmpd="sng">
              <a:solidFill>
                <a:srgbClr val="F2F2F2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dist="28398" dir="3806097" algn="ctr" rotWithShape="0">
                <a:srgbClr val="632423">
                  <a:alpha val="4941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CO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ENTRADAS</a:t>
              </a:r>
              <a:endPara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1"/>
                </a:buClr>
                <a:buSzPts val="1050"/>
                <a:buFont typeface="Arial"/>
                <a:buNone/>
              </a:pPr>
              <a:r>
                <a:rPr lang="es-CO" sz="105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Son los elementos de insumo para las acciones que permiten  alcanzar el propósito establecido (principios, leyes, teorías, conceptos, fuentes</a:t>
              </a:r>
              <a:r>
                <a:rPr lang="es-CO" sz="105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y datos) .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351;p8">
              <a:extLst>
                <a:ext uri="{FF2B5EF4-FFF2-40B4-BE49-F238E27FC236}">
                  <a16:creationId xmlns:a16="http://schemas.microsoft.com/office/drawing/2014/main" id="{41BC0294-48EB-BB17-0341-1E84E7A5CCF5}"/>
                </a:ext>
              </a:extLst>
            </p:cNvPr>
            <p:cNvSpPr txBox="1"/>
            <p:nvPr/>
          </p:nvSpPr>
          <p:spPr>
            <a:xfrm>
              <a:off x="8113864" y="1828299"/>
              <a:ext cx="3218166" cy="952772"/>
            </a:xfrm>
            <a:prstGeom prst="rect">
              <a:avLst/>
            </a:prstGeom>
            <a:solidFill>
              <a:srgbClr val="E5B8B7"/>
            </a:solidFill>
            <a:ln w="38100" cap="flat" cmpd="sng">
              <a:solidFill>
                <a:srgbClr val="F2F2F2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dist="28398" dir="3806097" algn="ctr" rotWithShape="0">
                <a:srgbClr val="632423">
                  <a:alpha val="4941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s-CO" sz="10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SALIDAS</a:t>
              </a: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es-CO" sz="1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Son los resultados derivados de las actividades de PLANEAR (transformaciones que se pretenden y registros), y sirven de insumos para la entrada del </a:t>
              </a:r>
              <a:r>
                <a:rPr lang="es-CO" sz="10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HACER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352;p8">
              <a:extLst>
                <a:ext uri="{FF2B5EF4-FFF2-40B4-BE49-F238E27FC236}">
                  <a16:creationId xmlns:a16="http://schemas.microsoft.com/office/drawing/2014/main" id="{41443A00-4CAA-A72E-1409-1B20B0CC8DB2}"/>
                </a:ext>
              </a:extLst>
            </p:cNvPr>
            <p:cNvSpPr txBox="1"/>
            <p:nvPr/>
          </p:nvSpPr>
          <p:spPr>
            <a:xfrm>
              <a:off x="4072494" y="376622"/>
              <a:ext cx="3417040" cy="1105455"/>
            </a:xfrm>
            <a:prstGeom prst="rect">
              <a:avLst/>
            </a:prstGeom>
            <a:solidFill>
              <a:srgbClr val="CCC0D9"/>
            </a:solidFill>
            <a:ln w="38100" cap="flat" cmpd="sng">
              <a:solidFill>
                <a:srgbClr val="F2F2F2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dist="28398" dir="3806097" algn="ctr" rotWithShape="0">
                <a:srgbClr val="205867">
                  <a:alpha val="4941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s-CO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PLANEACIÓN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15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lang="es-CO" sz="11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¿Qué, quién, cómo y cuándo hacerlo?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15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lang="es-CO" sz="11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 establecen los acontecimientos o acciones y el método para alcanzarlas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15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s-CO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just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lang="es-CO" sz="11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" name="Google Shape;353;p8">
              <a:extLst>
                <a:ext uri="{FF2B5EF4-FFF2-40B4-BE49-F238E27FC236}">
                  <a16:creationId xmlns:a16="http://schemas.microsoft.com/office/drawing/2014/main" id="{DAB833E8-2ECC-7CD1-4411-CDF1D6036586}"/>
                </a:ext>
              </a:extLst>
            </p:cNvPr>
            <p:cNvGrpSpPr/>
            <p:nvPr/>
          </p:nvGrpSpPr>
          <p:grpSpPr>
            <a:xfrm>
              <a:off x="329913" y="1665800"/>
              <a:ext cx="11110972" cy="4184077"/>
              <a:chOff x="544445" y="2065053"/>
              <a:chExt cx="11136734" cy="4007517"/>
            </a:xfrm>
          </p:grpSpPr>
          <p:cxnSp>
            <p:nvCxnSpPr>
              <p:cNvPr id="7" name="Google Shape;354;p8">
                <a:extLst>
                  <a:ext uri="{FF2B5EF4-FFF2-40B4-BE49-F238E27FC236}">
                    <a16:creationId xmlns:a16="http://schemas.microsoft.com/office/drawing/2014/main" id="{C70D5B89-F53D-008A-599C-D849BC723DC3}"/>
                  </a:ext>
                </a:extLst>
              </p:cNvPr>
              <p:cNvCxnSpPr/>
              <p:nvPr/>
            </p:nvCxnSpPr>
            <p:spPr>
              <a:xfrm rot="10800000" flipH="1">
                <a:off x="5931157" y="3233324"/>
                <a:ext cx="2473315" cy="2766882"/>
              </a:xfrm>
              <a:prstGeom prst="straightConnector1">
                <a:avLst/>
              </a:prstGeom>
              <a:noFill/>
              <a:ln w="571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" name="Google Shape;355;p8">
                <a:extLst>
                  <a:ext uri="{FF2B5EF4-FFF2-40B4-BE49-F238E27FC236}">
                    <a16:creationId xmlns:a16="http://schemas.microsoft.com/office/drawing/2014/main" id="{4742D3CF-2DA1-FA22-32F9-0C6DA891BA90}"/>
                  </a:ext>
                </a:extLst>
              </p:cNvPr>
              <p:cNvCxnSpPr/>
              <p:nvPr/>
            </p:nvCxnSpPr>
            <p:spPr>
              <a:xfrm>
                <a:off x="3514907" y="3143896"/>
                <a:ext cx="2402569" cy="2761802"/>
              </a:xfrm>
              <a:prstGeom prst="straightConnector1">
                <a:avLst/>
              </a:prstGeom>
              <a:noFill/>
              <a:ln w="571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9" name="Google Shape;356;p8">
                <a:extLst>
                  <a:ext uri="{FF2B5EF4-FFF2-40B4-BE49-F238E27FC236}">
                    <a16:creationId xmlns:a16="http://schemas.microsoft.com/office/drawing/2014/main" id="{099D7575-0B5B-0F54-7202-2F1D9D6DEC7F}"/>
                  </a:ext>
                </a:extLst>
              </p:cNvPr>
              <p:cNvSpPr txBox="1"/>
              <p:nvPr/>
            </p:nvSpPr>
            <p:spPr>
              <a:xfrm>
                <a:off x="544446" y="3076737"/>
                <a:ext cx="3311212" cy="2995833"/>
              </a:xfrm>
              <a:prstGeom prst="rect">
                <a:avLst/>
              </a:prstGeom>
              <a:solidFill>
                <a:srgbClr val="FBD4B4"/>
              </a:solidFill>
              <a:ln w="38100" cap="flat" cmpd="sng">
                <a:solidFill>
                  <a:srgbClr val="F2F2F2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dist="28398" dir="3806097" algn="ctr" rotWithShape="0">
                  <a:srgbClr val="632423">
                    <a:alpha val="49411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71450" marR="0" lvl="0" indent="-107950" algn="just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000"/>
                  <a:buFont typeface="Arial"/>
                  <a:buNone/>
                </a:pPr>
                <a:endParaRPr sz="105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357;p8">
                <a:extLst>
                  <a:ext uri="{FF2B5EF4-FFF2-40B4-BE49-F238E27FC236}">
                    <a16:creationId xmlns:a16="http://schemas.microsoft.com/office/drawing/2014/main" id="{54EBB6C7-AF03-D86A-E1FF-B094637CF0FA}"/>
                  </a:ext>
                </a:extLst>
              </p:cNvPr>
              <p:cNvSpPr txBox="1"/>
              <p:nvPr/>
            </p:nvSpPr>
            <p:spPr>
              <a:xfrm>
                <a:off x="4336366" y="2065053"/>
                <a:ext cx="3317926" cy="4007516"/>
              </a:xfrm>
              <a:prstGeom prst="rect">
                <a:avLst/>
              </a:prstGeom>
              <a:solidFill>
                <a:srgbClr val="B6DDE7"/>
              </a:solidFill>
              <a:ln w="38100" cap="flat" cmpd="sng">
                <a:solidFill>
                  <a:srgbClr val="F2F2F2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dist="28398" dir="3806097" algn="ctr" rotWithShape="0">
                  <a:srgbClr val="632423">
                    <a:alpha val="49411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Calibri"/>
                  <a:buNone/>
                </a:pPr>
                <a:endParaRPr sz="9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358;p8">
                <a:extLst>
                  <a:ext uri="{FF2B5EF4-FFF2-40B4-BE49-F238E27FC236}">
                    <a16:creationId xmlns:a16="http://schemas.microsoft.com/office/drawing/2014/main" id="{07AF5363-553D-AEFB-8352-A3E11972F13F}"/>
                  </a:ext>
                </a:extLst>
              </p:cNvPr>
              <p:cNvSpPr txBox="1"/>
              <p:nvPr/>
            </p:nvSpPr>
            <p:spPr>
              <a:xfrm>
                <a:off x="8346444" y="3323572"/>
                <a:ext cx="3225628" cy="2748998"/>
              </a:xfrm>
              <a:prstGeom prst="rect">
                <a:avLst/>
              </a:prstGeom>
              <a:solidFill>
                <a:srgbClr val="E5B8B7"/>
              </a:solidFill>
              <a:ln w="38100" cap="flat" cmpd="sng">
                <a:solidFill>
                  <a:srgbClr val="F2F2F2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dist="28398" dir="3806097" algn="ctr" rotWithShape="0">
                  <a:srgbClr val="632423">
                    <a:alpha val="49411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71446" marR="0" lvl="0" indent="-101596" algn="just" rtl="0">
                  <a:spcBef>
                    <a:spcPts val="0"/>
                  </a:spcBef>
                  <a:spcAft>
                    <a:spcPts val="0"/>
                  </a:spcAft>
                  <a:buClr>
                    <a:srgbClr val="FF0000"/>
                  </a:buClr>
                  <a:buSzPts val="11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2" name="Google Shape;359;p8">
                <a:extLst>
                  <a:ext uri="{FF2B5EF4-FFF2-40B4-BE49-F238E27FC236}">
                    <a16:creationId xmlns:a16="http://schemas.microsoft.com/office/drawing/2014/main" id="{115877B4-9252-5EA3-AE82-C198F9038F02}"/>
                  </a:ext>
                </a:extLst>
              </p:cNvPr>
              <p:cNvCxnSpPr/>
              <p:nvPr/>
            </p:nvCxnSpPr>
            <p:spPr>
              <a:xfrm>
                <a:off x="544445" y="3052140"/>
                <a:ext cx="2894526" cy="0"/>
              </a:xfrm>
              <a:prstGeom prst="straightConnector1">
                <a:avLst/>
              </a:prstGeom>
              <a:noFill/>
              <a:ln w="571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" name="Google Shape;360;p8">
                <a:extLst>
                  <a:ext uri="{FF2B5EF4-FFF2-40B4-BE49-F238E27FC236}">
                    <a16:creationId xmlns:a16="http://schemas.microsoft.com/office/drawing/2014/main" id="{960B2303-F604-0289-5BA2-9FD0A1DF9AAC}"/>
                  </a:ext>
                </a:extLst>
              </p:cNvPr>
              <p:cNvCxnSpPr/>
              <p:nvPr/>
            </p:nvCxnSpPr>
            <p:spPr>
              <a:xfrm>
                <a:off x="8370924" y="3238404"/>
                <a:ext cx="3310255" cy="0"/>
              </a:xfrm>
              <a:prstGeom prst="straightConnector1">
                <a:avLst/>
              </a:prstGeom>
              <a:noFill/>
              <a:ln w="571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4" name="Google Shape;361;p8">
                <a:extLst>
                  <a:ext uri="{FF2B5EF4-FFF2-40B4-BE49-F238E27FC236}">
                    <a16:creationId xmlns:a16="http://schemas.microsoft.com/office/drawing/2014/main" id="{B41AF820-77D8-787A-7B0E-14599547B6F2}"/>
                  </a:ext>
                </a:extLst>
              </p:cNvPr>
              <p:cNvSpPr/>
              <p:nvPr/>
            </p:nvSpPr>
            <p:spPr>
              <a:xfrm>
                <a:off x="3705748" y="2821913"/>
                <a:ext cx="504926" cy="43053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dk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362;p8">
                <a:extLst>
                  <a:ext uri="{FF2B5EF4-FFF2-40B4-BE49-F238E27FC236}">
                    <a16:creationId xmlns:a16="http://schemas.microsoft.com/office/drawing/2014/main" id="{37FD95DC-35A9-82D4-5256-DC9FD304DC74}"/>
                  </a:ext>
                </a:extLst>
              </p:cNvPr>
              <p:cNvSpPr/>
              <p:nvPr/>
            </p:nvSpPr>
            <p:spPr>
              <a:xfrm>
                <a:off x="7725616" y="2727040"/>
                <a:ext cx="504926" cy="43053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dk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1262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8;p9">
            <a:extLst>
              <a:ext uri="{FF2B5EF4-FFF2-40B4-BE49-F238E27FC236}">
                <a16:creationId xmlns:a16="http://schemas.microsoft.com/office/drawing/2014/main" id="{952D3099-2EB4-27D0-D510-BC23C6142859}"/>
              </a:ext>
            </a:extLst>
          </p:cNvPr>
          <p:cNvSpPr/>
          <p:nvPr/>
        </p:nvSpPr>
        <p:spPr>
          <a:xfrm>
            <a:off x="2666999" y="24384"/>
            <a:ext cx="731520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0" i="0" u="none" strike="noStrike" cap="none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PLANTA ADMINISTRATIVA</a:t>
            </a:r>
            <a:endParaRPr sz="3600" b="0" i="0" u="none" strike="noStrike" cap="none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69655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74;p10">
            <a:extLst>
              <a:ext uri="{FF2B5EF4-FFF2-40B4-BE49-F238E27FC236}">
                <a16:creationId xmlns:a16="http://schemas.microsoft.com/office/drawing/2014/main" id="{642419F0-FC08-1D2E-5366-BA6531051792}"/>
              </a:ext>
            </a:extLst>
          </p:cNvPr>
          <p:cNvSpPr/>
          <p:nvPr/>
        </p:nvSpPr>
        <p:spPr>
          <a:xfrm>
            <a:off x="1475233" y="77648"/>
            <a:ext cx="977798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0" i="0" u="none" strike="noStrike" cap="none" dirty="0">
                <a:solidFill>
                  <a:srgbClr val="0032A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DETALLES DE LA PLANEACIÓN DE LAS ACTIVIDADES</a:t>
            </a:r>
            <a:endParaRPr sz="3600" b="0" i="0" u="none" strike="noStrike" cap="none" dirty="0">
              <a:solidFill>
                <a:srgbClr val="0032A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666001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714</Words>
  <Application>Microsoft Office PowerPoint</Application>
  <PresentationFormat>Panorámica</PresentationFormat>
  <Paragraphs>135</Paragraphs>
  <Slides>27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5" baseType="lpstr">
      <vt:lpstr>Aptos</vt:lpstr>
      <vt:lpstr>Aptos Display</vt:lpstr>
      <vt:lpstr>Arial</vt:lpstr>
      <vt:lpstr>Arial Black</vt:lpstr>
      <vt:lpstr>Calibri</vt:lpstr>
      <vt:lpstr>Franklin Gothic</vt:lpstr>
      <vt:lpstr>Libre Franklin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OPERACIÓN DE LA DEPENDENCIA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INFRAESTRUCTURA</vt:lpstr>
      <vt:lpstr>ORGANIZACIÓN DE LA INFORMACIÓN</vt:lpstr>
      <vt:lpstr>Presentación de PowerPoint</vt:lpstr>
      <vt:lpstr>ANÁLISIS DE LAS ACTIVIDADES EJECUTADAS (FORTALEZAS Y OPORTUNIDADES)</vt:lpstr>
      <vt:lpstr>EVENTOS</vt:lpstr>
      <vt:lpstr>Presentación de PowerPoint</vt:lpstr>
      <vt:lpstr>EVALUACIÓN DE ACTIVIDADES </vt:lpstr>
      <vt:lpstr>DESEMPEÑO DEL PROCESO</vt:lpstr>
      <vt:lpstr>Presentación de PowerPoint</vt:lpstr>
      <vt:lpstr>Presentación de PowerPoint</vt:lpstr>
      <vt:lpstr>MEDICIÓN DE SATISFACCIÓN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LANDY VIVIANA BEDOYA DIAZ</dc:creator>
  <cp:lastModifiedBy>Adriana Milena Hurtado Montoya</cp:lastModifiedBy>
  <cp:revision>22</cp:revision>
  <dcterms:created xsi:type="dcterms:W3CDTF">2024-06-26T19:15:17Z</dcterms:created>
  <dcterms:modified xsi:type="dcterms:W3CDTF">2025-02-25T20:13:52Z</dcterms:modified>
</cp:coreProperties>
</file>